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3.xml" ContentType="application/vnd.openxmlformats-officedocument.drawingml.chart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tiff" ContentType="image/tif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3" r:id="rId9"/>
    <p:sldId id="266" r:id="rId10"/>
    <p:sldId id="267" r:id="rId11"/>
    <p:sldId id="262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le\Desktop\Dune%20Results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le\Desktop\Dune%20Results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le\Desktop\Dune%20Results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7"/>
  <c:chart>
    <c:title>
      <c:tx>
        <c:rich>
          <a:bodyPr/>
          <a:lstStyle/>
          <a:p>
            <a:pPr>
              <a:defRPr sz="3000" b="1" i="0" u="none" strike="noStrike" baseline="0">
                <a:solidFill>
                  <a:srgbClr val="FCF305"/>
                </a:solidFill>
                <a:latin typeface="Calibri"/>
                <a:ea typeface="Calibri"/>
                <a:cs typeface="Calibri"/>
              </a:defRPr>
            </a:pPr>
            <a:r>
              <a:rPr lang="en-US" sz="1800" dirty="0"/>
              <a:t>Albedo</a:t>
            </a:r>
            <a:r>
              <a:rPr lang="en-US" sz="1800" baseline="0" dirty="0"/>
              <a:t> vs. Concavity of All Dune Fields</a:t>
            </a:r>
            <a:endParaRPr lang="en-US" sz="1800" dirty="0"/>
          </a:p>
        </c:rich>
      </c:tx>
      <c:layout>
        <c:manualLayout>
          <c:xMode val="edge"/>
          <c:yMode val="edge"/>
          <c:x val="0.27228200641586481"/>
          <c:y val="1.565187306132188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83218217872787"/>
          <c:y val="0.12531830112145084"/>
          <c:w val="0.82572819402104602"/>
          <c:h val="0.64721872260824465"/>
        </c:manualLayout>
      </c:layout>
      <c:scatterChart>
        <c:scatterStyle val="lineMarker"/>
        <c:ser>
          <c:idx val="0"/>
          <c:order val="0"/>
          <c:tx>
            <c:v>Albedo Vs. Concavity</c:v>
          </c:tx>
          <c:spPr>
            <a:ln w="47625">
              <a:noFill/>
            </a:ln>
          </c:spPr>
          <c:marker>
            <c:spPr>
              <a:gradFill rotWithShape="0">
                <a:gsLst>
                  <a:gs pos="0">
                    <a:srgbClr val="2787A0"/>
                  </a:gs>
                  <a:gs pos="80000">
                    <a:srgbClr val="36B1D2"/>
                  </a:gs>
                  <a:gs pos="100000">
                    <a:srgbClr val="34B3D6"/>
                  </a:gs>
                </a:gsLst>
                <a:lin ang="16200000"/>
              </a:gradFill>
              <a:ln>
                <a:solidFill>
                  <a:srgbClr val="33CC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xVal>
            <c:numRef>
              <c:f>Sheet1!$C$9:$AR$9</c:f>
              <c:numCache>
                <c:formatCode>General</c:formatCode>
                <c:ptCount val="42"/>
                <c:pt idx="0">
                  <c:v>0.18956800000000013</c:v>
                </c:pt>
                <c:pt idx="1">
                  <c:v>0.24053099999999999</c:v>
                </c:pt>
                <c:pt idx="2">
                  <c:v>0.19584700000000019</c:v>
                </c:pt>
                <c:pt idx="3">
                  <c:v>0.18014700000000011</c:v>
                </c:pt>
                <c:pt idx="4">
                  <c:v>0.22030600000000011</c:v>
                </c:pt>
                <c:pt idx="5">
                  <c:v>0.18842200000000012</c:v>
                </c:pt>
                <c:pt idx="6">
                  <c:v>0.17523300000000011</c:v>
                </c:pt>
                <c:pt idx="7">
                  <c:v>0.22939600000000018</c:v>
                </c:pt>
                <c:pt idx="8">
                  <c:v>0.24080799999999999</c:v>
                </c:pt>
                <c:pt idx="9">
                  <c:v>0.23896600000000018</c:v>
                </c:pt>
                <c:pt idx="10">
                  <c:v>0.29412000000000027</c:v>
                </c:pt>
                <c:pt idx="11">
                  <c:v>0.23705699999999999</c:v>
                </c:pt>
                <c:pt idx="12">
                  <c:v>0.23321400000000012</c:v>
                </c:pt>
                <c:pt idx="13">
                  <c:v>0.21914000000000011</c:v>
                </c:pt>
                <c:pt idx="14">
                  <c:v>0.22878900000000019</c:v>
                </c:pt>
                <c:pt idx="15">
                  <c:v>0.34121500000000032</c:v>
                </c:pt>
                <c:pt idx="16">
                  <c:v>0.29084200000000027</c:v>
                </c:pt>
                <c:pt idx="17">
                  <c:v>0.31615600000000027</c:v>
                </c:pt>
                <c:pt idx="18">
                  <c:v>0.2549610000000001</c:v>
                </c:pt>
                <c:pt idx="19">
                  <c:v>0.20658599999999999</c:v>
                </c:pt>
                <c:pt idx="20">
                  <c:v>0.19810900000000012</c:v>
                </c:pt>
                <c:pt idx="21">
                  <c:v>0.18994000000000022</c:v>
                </c:pt>
                <c:pt idx="22">
                  <c:v>0.18727900000000011</c:v>
                </c:pt>
                <c:pt idx="23">
                  <c:v>0.19094200000000025</c:v>
                </c:pt>
                <c:pt idx="24">
                  <c:v>0.19299000000000019</c:v>
                </c:pt>
                <c:pt idx="25">
                  <c:v>0.21829600000000018</c:v>
                </c:pt>
                <c:pt idx="26">
                  <c:v>0.18323300000000012</c:v>
                </c:pt>
                <c:pt idx="27">
                  <c:v>0.17449900000000018</c:v>
                </c:pt>
                <c:pt idx="28">
                  <c:v>0.19146900000000025</c:v>
                </c:pt>
                <c:pt idx="29">
                  <c:v>0.17761600000000011</c:v>
                </c:pt>
                <c:pt idx="30">
                  <c:v>0.23446100000000011</c:v>
                </c:pt>
                <c:pt idx="31">
                  <c:v>0.19498900000000022</c:v>
                </c:pt>
                <c:pt idx="32">
                  <c:v>0.17766699999999999</c:v>
                </c:pt>
                <c:pt idx="33">
                  <c:v>0.23875299999999999</c:v>
                </c:pt>
                <c:pt idx="34">
                  <c:v>0.18918299999999999</c:v>
                </c:pt>
                <c:pt idx="35">
                  <c:v>0.18704100000000018</c:v>
                </c:pt>
                <c:pt idx="36">
                  <c:v>0.19533600000000018</c:v>
                </c:pt>
                <c:pt idx="37">
                  <c:v>0.21658700000000011</c:v>
                </c:pt>
                <c:pt idx="38">
                  <c:v>0.24711100000000011</c:v>
                </c:pt>
                <c:pt idx="39">
                  <c:v>0.24382799999999999</c:v>
                </c:pt>
                <c:pt idx="40">
                  <c:v>0.25427100000000002</c:v>
                </c:pt>
                <c:pt idx="41">
                  <c:v>0.23372000000000001</c:v>
                </c:pt>
              </c:numCache>
            </c:numRef>
          </c:xVal>
          <c:yVal>
            <c:numRef>
              <c:f>Sheet1!$C$16:$AR$16</c:f>
              <c:numCache>
                <c:formatCode>General</c:formatCode>
                <c:ptCount val="42"/>
                <c:pt idx="0">
                  <c:v>2.6037700000000035E-2</c:v>
                </c:pt>
                <c:pt idx="1">
                  <c:v>-5.7518000000000041E-2</c:v>
                </c:pt>
                <c:pt idx="2">
                  <c:v>1.9363500000000013E-2</c:v>
                </c:pt>
                <c:pt idx="3">
                  <c:v>3.3902300000000031E-2</c:v>
                </c:pt>
                <c:pt idx="4">
                  <c:v>5.3476100000000035E-3</c:v>
                </c:pt>
                <c:pt idx="5">
                  <c:v>-1.0873100000000009E-2</c:v>
                </c:pt>
                <c:pt idx="6">
                  <c:v>4.7901900000000041E-3</c:v>
                </c:pt>
                <c:pt idx="7">
                  <c:v>-3.4632300000000026E-2</c:v>
                </c:pt>
                <c:pt idx="8">
                  <c:v>-7.0543599999999998E-2</c:v>
                </c:pt>
                <c:pt idx="9">
                  <c:v>-4.4973700000000033E-2</c:v>
                </c:pt>
                <c:pt idx="10">
                  <c:v>-4.2474000000000033E-2</c:v>
                </c:pt>
                <c:pt idx="11">
                  <c:v>-5.1919199999999999E-2</c:v>
                </c:pt>
                <c:pt idx="12">
                  <c:v>-3.6611900000000058E-2</c:v>
                </c:pt>
                <c:pt idx="13">
                  <c:v>-5.3544599999999998E-2</c:v>
                </c:pt>
                <c:pt idx="14">
                  <c:v>-7.4765300000000076E-2</c:v>
                </c:pt>
                <c:pt idx="15">
                  <c:v>-0.11953600000000011</c:v>
                </c:pt>
                <c:pt idx="16">
                  <c:v>-2.0296200000000018E-2</c:v>
                </c:pt>
                <c:pt idx="17">
                  <c:v>-7.3341100000000013E-3</c:v>
                </c:pt>
                <c:pt idx="18">
                  <c:v>-3.9802700000000031E-2</c:v>
                </c:pt>
                <c:pt idx="19">
                  <c:v>4.0022500000000023E-2</c:v>
                </c:pt>
                <c:pt idx="20">
                  <c:v>3.5885700000000034E-2</c:v>
                </c:pt>
                <c:pt idx="21">
                  <c:v>3.138300000000004E-3</c:v>
                </c:pt>
                <c:pt idx="22">
                  <c:v>-3.5255400000000027E-2</c:v>
                </c:pt>
                <c:pt idx="23">
                  <c:v>-3.6329199999999999E-2</c:v>
                </c:pt>
                <c:pt idx="24">
                  <c:v>2.332130000000001E-2</c:v>
                </c:pt>
                <c:pt idx="25">
                  <c:v>-3.8834600000000025E-2</c:v>
                </c:pt>
                <c:pt idx="26">
                  <c:v>1.7706800000000029E-2</c:v>
                </c:pt>
                <c:pt idx="27">
                  <c:v>3.43182E-2</c:v>
                </c:pt>
                <c:pt idx="28">
                  <c:v>0.14814600000000011</c:v>
                </c:pt>
                <c:pt idx="29">
                  <c:v>-0.17760699999999999</c:v>
                </c:pt>
                <c:pt idx="30">
                  <c:v>-2.8588900000000011E-2</c:v>
                </c:pt>
                <c:pt idx="31">
                  <c:v>-4.7265399999999999E-2</c:v>
                </c:pt>
                <c:pt idx="32">
                  <c:v>-2.0116700000000001E-2</c:v>
                </c:pt>
                <c:pt idx="33">
                  <c:v>-3.7270700000000039E-2</c:v>
                </c:pt>
                <c:pt idx="34">
                  <c:v>1.1789400000000014E-2</c:v>
                </c:pt>
                <c:pt idx="35">
                  <c:v>-0.61758900000000005</c:v>
                </c:pt>
                <c:pt idx="36">
                  <c:v>-2.0572500000000001E-2</c:v>
                </c:pt>
                <c:pt idx="37">
                  <c:v>-1.8448900000000015E-2</c:v>
                </c:pt>
                <c:pt idx="38">
                  <c:v>-4.8364300000000034E-2</c:v>
                </c:pt>
                <c:pt idx="39">
                  <c:v>-3.5651700000000029E-2</c:v>
                </c:pt>
                <c:pt idx="40">
                  <c:v>-4.2379000000000014E-2</c:v>
                </c:pt>
                <c:pt idx="41">
                  <c:v>-1.95689E-2</c:v>
                </c:pt>
              </c:numCache>
            </c:numRef>
          </c:yVal>
        </c:ser>
        <c:axId val="43152896"/>
        <c:axId val="58659584"/>
      </c:scatterChart>
      <c:valAx>
        <c:axId val="43152896"/>
        <c:scaling>
          <c:orientation val="minMax"/>
          <c:max val="0.35000000000000031"/>
          <c:min val="0.15000000000000024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FCF305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Albedo</a:t>
                </a:r>
              </a:p>
            </c:rich>
          </c:tx>
          <c:layout>
            <c:manualLayout>
              <c:xMode val="edge"/>
              <c:yMode val="edge"/>
              <c:x val="0.48769586265261061"/>
              <c:y val="0.8418023423704299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8659584"/>
        <c:crossesAt val="-1.5"/>
        <c:crossBetween val="midCat"/>
      </c:valAx>
      <c:valAx>
        <c:axId val="58659584"/>
        <c:scaling>
          <c:orientation val="minMax"/>
          <c:max val="5.0000000000000044E-2"/>
          <c:min val="-0.1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FCF305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Concavity</a:t>
                </a:r>
              </a:p>
            </c:rich>
          </c:tx>
          <c:layout>
            <c:manualLayout>
              <c:xMode val="edge"/>
              <c:yMode val="edge"/>
              <c:x val="5.0555422996367873E-3"/>
              <c:y val="0.33677785731329057"/>
            </c:manualLayout>
          </c:layout>
          <c:spPr>
            <a:noFill/>
            <a:ln w="25400">
              <a:noFill/>
            </a:ln>
          </c:spPr>
        </c:title>
        <c:numFmt formatCode="#,##0.0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3152896"/>
        <c:crossesAt val="-8.0000000000000127E-2"/>
        <c:crossBetween val="midCat"/>
      </c:valAx>
      <c:spPr>
        <a:solidFill>
          <a:srgbClr val="3F3F3F"/>
        </a:solidFill>
        <a:ln w="25400">
          <a:noFill/>
        </a:ln>
      </c:spPr>
    </c:plotArea>
    <c:plotVisOnly val="1"/>
    <c:dispBlanksAs val="gap"/>
  </c:chart>
  <c:spPr>
    <a:solidFill>
      <a:srgbClr val="000000"/>
    </a:solidFill>
    <a:ln w="25400"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5"/>
  <c:chart>
    <c:title>
      <c:tx>
        <c:rich>
          <a:bodyPr/>
          <a:lstStyle/>
          <a:p>
            <a:pPr>
              <a:defRPr sz="3000" b="1" i="0" u="none" strike="noStrike" baseline="0">
                <a:solidFill>
                  <a:srgbClr val="FCF305"/>
                </a:solidFill>
                <a:latin typeface="Calibri"/>
                <a:ea typeface="Calibri"/>
                <a:cs typeface="Calibri"/>
              </a:defRPr>
            </a:pPr>
            <a:r>
              <a:rPr lang="en-US" sz="2000" dirty="0"/>
              <a:t>Peak</a:t>
            </a:r>
            <a:r>
              <a:rPr lang="en-US" sz="2000" baseline="0" dirty="0"/>
              <a:t> Position v</a:t>
            </a:r>
            <a:r>
              <a:rPr lang="en-US" sz="2000" dirty="0"/>
              <a:t>s. Concavity of Dune Fields</a:t>
            </a:r>
          </a:p>
        </c:rich>
      </c:tx>
      <c:layout>
        <c:manualLayout>
          <c:xMode val="edge"/>
          <c:yMode val="edge"/>
          <c:x val="0.25734072400684282"/>
          <c:y val="8.6672846633301173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617402016716189E-2"/>
          <c:y val="0.11407126993741169"/>
          <c:w val="0.8815243558350091"/>
          <c:h val="0.71203487785180741"/>
        </c:manualLayout>
      </c:layout>
      <c:scatterChart>
        <c:scatterStyle val="lineMarker"/>
        <c:ser>
          <c:idx val="0"/>
          <c:order val="0"/>
          <c:tx>
            <c:v>Visual Max Vs. Concavity</c:v>
          </c:tx>
          <c:spPr>
            <a:ln w="47625">
              <a:noFill/>
            </a:ln>
          </c:spPr>
          <c:marker>
            <c:spPr>
              <a:gradFill rotWithShape="0">
                <a:gsLst>
                  <a:gs pos="0">
                    <a:srgbClr val="769535"/>
                  </a:gs>
                  <a:gs pos="80000">
                    <a:srgbClr val="9BC348"/>
                  </a:gs>
                  <a:gs pos="100000">
                    <a:srgbClr val="9CC746"/>
                  </a:gs>
                </a:gsLst>
                <a:lin ang="16200000"/>
              </a:gradFill>
              <a:ln>
                <a:solidFill>
                  <a:srgbClr val="99CC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xVal>
            <c:numRef>
              <c:f>Sheet1!$C$16:$AR$16</c:f>
              <c:numCache>
                <c:formatCode>General</c:formatCode>
                <c:ptCount val="42"/>
                <c:pt idx="0">
                  <c:v>2.6037700000000028E-2</c:v>
                </c:pt>
                <c:pt idx="1">
                  <c:v>-5.7518000000000034E-2</c:v>
                </c:pt>
                <c:pt idx="2">
                  <c:v>1.9363500000000016E-2</c:v>
                </c:pt>
                <c:pt idx="3">
                  <c:v>3.390230000000001E-2</c:v>
                </c:pt>
                <c:pt idx="4">
                  <c:v>5.34761E-3</c:v>
                </c:pt>
                <c:pt idx="5">
                  <c:v>-1.0873100000000005E-2</c:v>
                </c:pt>
                <c:pt idx="6">
                  <c:v>4.7901899999999997E-3</c:v>
                </c:pt>
                <c:pt idx="7">
                  <c:v>-3.4632300000000026E-2</c:v>
                </c:pt>
                <c:pt idx="8">
                  <c:v>-7.0543599999999998E-2</c:v>
                </c:pt>
                <c:pt idx="9">
                  <c:v>-4.4973700000000012E-2</c:v>
                </c:pt>
                <c:pt idx="10">
                  <c:v>-4.2474000000000012E-2</c:v>
                </c:pt>
                <c:pt idx="11">
                  <c:v>-5.1919199999999985E-2</c:v>
                </c:pt>
                <c:pt idx="12">
                  <c:v>-3.6611900000000037E-2</c:v>
                </c:pt>
                <c:pt idx="13">
                  <c:v>-5.3544599999999977E-2</c:v>
                </c:pt>
                <c:pt idx="14">
                  <c:v>-7.4765300000000062E-2</c:v>
                </c:pt>
                <c:pt idx="15">
                  <c:v>-0.11953600000000006</c:v>
                </c:pt>
                <c:pt idx="16">
                  <c:v>-2.02962E-2</c:v>
                </c:pt>
                <c:pt idx="17">
                  <c:v>-7.3341100000000013E-3</c:v>
                </c:pt>
                <c:pt idx="18">
                  <c:v>-3.980270000000001E-2</c:v>
                </c:pt>
                <c:pt idx="19">
                  <c:v>4.0022500000000003E-2</c:v>
                </c:pt>
                <c:pt idx="20">
                  <c:v>3.5885700000000027E-2</c:v>
                </c:pt>
                <c:pt idx="21">
                  <c:v>3.1383000000000019E-3</c:v>
                </c:pt>
                <c:pt idx="22">
                  <c:v>-3.5255400000000006E-2</c:v>
                </c:pt>
                <c:pt idx="23">
                  <c:v>-3.6329199999999999E-2</c:v>
                </c:pt>
                <c:pt idx="24">
                  <c:v>2.33213E-2</c:v>
                </c:pt>
                <c:pt idx="25">
                  <c:v>-3.8834599999999997E-2</c:v>
                </c:pt>
                <c:pt idx="26">
                  <c:v>1.7706800000000005E-2</c:v>
                </c:pt>
                <c:pt idx="27">
                  <c:v>3.43182E-2</c:v>
                </c:pt>
                <c:pt idx="28">
                  <c:v>0.14814600000000011</c:v>
                </c:pt>
                <c:pt idx="29">
                  <c:v>-0.17760699999999999</c:v>
                </c:pt>
                <c:pt idx="30">
                  <c:v>-2.85889E-2</c:v>
                </c:pt>
                <c:pt idx="31">
                  <c:v>-4.7265399999999999E-2</c:v>
                </c:pt>
                <c:pt idx="32">
                  <c:v>-2.0116699999999984E-2</c:v>
                </c:pt>
                <c:pt idx="33">
                  <c:v>-3.7270700000000025E-2</c:v>
                </c:pt>
                <c:pt idx="34">
                  <c:v>1.1789400000000009E-2</c:v>
                </c:pt>
                <c:pt idx="35">
                  <c:v>-0.61758900000000005</c:v>
                </c:pt>
                <c:pt idx="36">
                  <c:v>-2.0572500000000001E-2</c:v>
                </c:pt>
                <c:pt idx="37">
                  <c:v>-1.8448900000000001E-2</c:v>
                </c:pt>
                <c:pt idx="38">
                  <c:v>-4.8364300000000013E-2</c:v>
                </c:pt>
                <c:pt idx="39">
                  <c:v>-3.5651700000000029E-2</c:v>
                </c:pt>
                <c:pt idx="40">
                  <c:v>-4.2379E-2</c:v>
                </c:pt>
                <c:pt idx="41">
                  <c:v>-1.9568900000000014E-2</c:v>
                </c:pt>
              </c:numCache>
            </c:numRef>
          </c:xVal>
          <c:yVal>
            <c:numRef>
              <c:f>Sheet1!$C$23:$AR$23</c:f>
              <c:numCache>
                <c:formatCode>General</c:formatCode>
                <c:ptCount val="42"/>
                <c:pt idx="0">
                  <c:v>0.73700000000000043</c:v>
                </c:pt>
                <c:pt idx="1">
                  <c:v>0.76670000000000071</c:v>
                </c:pt>
                <c:pt idx="2">
                  <c:v>0.75190000000000046</c:v>
                </c:pt>
                <c:pt idx="3">
                  <c:v>0.73700000000000043</c:v>
                </c:pt>
                <c:pt idx="4">
                  <c:v>0.74439999999999995</c:v>
                </c:pt>
                <c:pt idx="5">
                  <c:v>0.73700000000000043</c:v>
                </c:pt>
                <c:pt idx="6">
                  <c:v>0.73700000000000043</c:v>
                </c:pt>
                <c:pt idx="7">
                  <c:v>0.76670000000000071</c:v>
                </c:pt>
                <c:pt idx="8">
                  <c:v>0.75930000000000042</c:v>
                </c:pt>
                <c:pt idx="9">
                  <c:v>0.76670000000000071</c:v>
                </c:pt>
                <c:pt idx="10">
                  <c:v>0.77410000000000045</c:v>
                </c:pt>
                <c:pt idx="11">
                  <c:v>0.76670000000000071</c:v>
                </c:pt>
                <c:pt idx="12">
                  <c:v>0.75930000000000042</c:v>
                </c:pt>
                <c:pt idx="13">
                  <c:v>0.75930000000000042</c:v>
                </c:pt>
                <c:pt idx="14">
                  <c:v>0.76670000000000071</c:v>
                </c:pt>
                <c:pt idx="15">
                  <c:v>0.90010000000000001</c:v>
                </c:pt>
                <c:pt idx="16">
                  <c:v>0.76670000000000071</c:v>
                </c:pt>
                <c:pt idx="17">
                  <c:v>0.77410000000000045</c:v>
                </c:pt>
                <c:pt idx="18">
                  <c:v>0.74439999999999995</c:v>
                </c:pt>
                <c:pt idx="19">
                  <c:v>0.72960000000000058</c:v>
                </c:pt>
                <c:pt idx="20">
                  <c:v>0.72960000000000058</c:v>
                </c:pt>
                <c:pt idx="21">
                  <c:v>0.72960000000000058</c:v>
                </c:pt>
                <c:pt idx="22">
                  <c:v>0.73700000000000043</c:v>
                </c:pt>
                <c:pt idx="23">
                  <c:v>0.73700000000000043</c:v>
                </c:pt>
                <c:pt idx="24">
                  <c:v>0.73700000000000043</c:v>
                </c:pt>
                <c:pt idx="25">
                  <c:v>0.73700000000000043</c:v>
                </c:pt>
                <c:pt idx="26">
                  <c:v>0.72960000000000058</c:v>
                </c:pt>
                <c:pt idx="27">
                  <c:v>0.72960000000000058</c:v>
                </c:pt>
                <c:pt idx="28">
                  <c:v>0.71450000000000002</c:v>
                </c:pt>
                <c:pt idx="29">
                  <c:v>0.75930000000000042</c:v>
                </c:pt>
                <c:pt idx="30">
                  <c:v>0.75190000000000046</c:v>
                </c:pt>
                <c:pt idx="31">
                  <c:v>0.73700000000000043</c:v>
                </c:pt>
                <c:pt idx="32">
                  <c:v>0.73700000000000043</c:v>
                </c:pt>
                <c:pt idx="33">
                  <c:v>0.73700000000000043</c:v>
                </c:pt>
                <c:pt idx="34">
                  <c:v>0.71450000000000002</c:v>
                </c:pt>
                <c:pt idx="35">
                  <c:v>0.72960000000000058</c:v>
                </c:pt>
                <c:pt idx="36">
                  <c:v>0.74439999999999995</c:v>
                </c:pt>
                <c:pt idx="37">
                  <c:v>0.73700000000000043</c:v>
                </c:pt>
                <c:pt idx="38">
                  <c:v>0.75190000000000046</c:v>
                </c:pt>
                <c:pt idx="39">
                  <c:v>0.74439999999999995</c:v>
                </c:pt>
                <c:pt idx="40">
                  <c:v>0.75190000000000046</c:v>
                </c:pt>
                <c:pt idx="41">
                  <c:v>0.73700000000000043</c:v>
                </c:pt>
              </c:numCache>
            </c:numRef>
          </c:yVal>
        </c:ser>
        <c:axId val="66270336"/>
        <c:axId val="66306432"/>
      </c:scatterChart>
      <c:valAx>
        <c:axId val="66270336"/>
        <c:scaling>
          <c:orientation val="minMax"/>
          <c:max val="0.1"/>
          <c:min val="-0.1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FCF305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Concavity</a:t>
                </a:r>
              </a:p>
            </c:rich>
          </c:tx>
          <c:layout>
            <c:manualLayout>
              <c:xMode val="edge"/>
              <c:yMode val="edge"/>
              <c:x val="0.43345174530663838"/>
              <c:y val="0.901309055118110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306432"/>
        <c:crossesAt val="-1.5"/>
        <c:crossBetween val="midCat"/>
      </c:valAx>
      <c:valAx>
        <c:axId val="66306432"/>
        <c:scaling>
          <c:orientation val="minMax"/>
          <c:max val="0.79"/>
          <c:min val="0.72000000000000064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FCF305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Peak</a:t>
                </a:r>
                <a:r>
                  <a:rPr lang="en-US" baseline="0"/>
                  <a:t> Position (mirons)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9021588256928602E-3"/>
              <c:y val="0.12560165556228547"/>
            </c:manualLayout>
          </c:layout>
          <c:spPr>
            <a:noFill/>
            <a:ln w="25400">
              <a:noFill/>
            </a:ln>
          </c:spPr>
        </c:title>
        <c:numFmt formatCode="#,##0.0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6270336"/>
        <c:crossesAt val="-15"/>
        <c:crossBetween val="midCat"/>
        <c:majorUnit val="1.0000000000000005E-2"/>
      </c:valAx>
      <c:spPr>
        <a:solidFill>
          <a:srgbClr val="3F3F3F"/>
        </a:solidFill>
        <a:ln w="25400">
          <a:noFill/>
        </a:ln>
      </c:spPr>
    </c:plotArea>
    <c:plotVisOnly val="1"/>
    <c:dispBlanksAs val="gap"/>
  </c:chart>
  <c:spPr>
    <a:solidFill>
      <a:srgbClr val="000000"/>
    </a:solidFill>
    <a:ln w="25400"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FCF305"/>
                </a:solidFill>
                <a:latin typeface="Calibri"/>
                <a:ea typeface="Calibri"/>
                <a:cs typeface="Calibri"/>
              </a:defRPr>
            </a:pPr>
            <a:r>
              <a:rPr lang="en-US" sz="1800"/>
              <a:t>Albedo Vs. Peak</a:t>
            </a:r>
            <a:r>
              <a:rPr lang="en-US" sz="1800" baseline="0"/>
              <a:t> Position of All Dune Fields</a:t>
            </a:r>
            <a:endParaRPr lang="en-US" sz="1800"/>
          </a:p>
        </c:rich>
      </c:tx>
      <c:layout>
        <c:manualLayout>
          <c:xMode val="edge"/>
          <c:yMode val="edge"/>
          <c:x val="0.27821788737647657"/>
          <c:y val="6.627792359288421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9299209193741647E-2"/>
          <c:y val="0.19740361621463973"/>
          <c:w val="0.87067681812116271"/>
          <c:h val="0.64537357830271214"/>
        </c:manualLayout>
      </c:layout>
      <c:scatterChart>
        <c:scatterStyle val="lineMarker"/>
        <c:ser>
          <c:idx val="0"/>
          <c:order val="0"/>
          <c:tx>
            <c:v>Albedo Vs. Visual Maximum</c:v>
          </c:tx>
          <c:spPr>
            <a:ln w="47625">
              <a:noFill/>
            </a:ln>
          </c:spPr>
          <c:marker>
            <c:spPr>
              <a:gradFill rotWithShape="0">
                <a:gsLst>
                  <a:gs pos="0">
                    <a:srgbClr val="CB6C1D"/>
                  </a:gs>
                  <a:gs pos="80000">
                    <a:srgbClr val="FF8F2A"/>
                  </a:gs>
                  <a:gs pos="100000">
                    <a:srgbClr val="FF8F26"/>
                  </a:gs>
                </a:gsLst>
                <a:lin ang="16200000"/>
              </a:gradFill>
              <a:ln>
                <a:solidFill>
                  <a:srgbClr val="FF99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xVal>
            <c:numRef>
              <c:f>Sheet1!$C$9:$AR$9</c:f>
              <c:numCache>
                <c:formatCode>General</c:formatCode>
                <c:ptCount val="42"/>
                <c:pt idx="0">
                  <c:v>0.18956800000000013</c:v>
                </c:pt>
                <c:pt idx="1">
                  <c:v>0.24053099999999999</c:v>
                </c:pt>
                <c:pt idx="2">
                  <c:v>0.19584699999999999</c:v>
                </c:pt>
                <c:pt idx="3">
                  <c:v>0.18014700000000011</c:v>
                </c:pt>
                <c:pt idx="4">
                  <c:v>0.220306</c:v>
                </c:pt>
                <c:pt idx="5">
                  <c:v>0.18842200000000012</c:v>
                </c:pt>
                <c:pt idx="6">
                  <c:v>0.17523300000000011</c:v>
                </c:pt>
                <c:pt idx="7">
                  <c:v>0.22939599999999999</c:v>
                </c:pt>
                <c:pt idx="8">
                  <c:v>0.24080799999999999</c:v>
                </c:pt>
                <c:pt idx="9">
                  <c:v>0.23896600000000018</c:v>
                </c:pt>
                <c:pt idx="10">
                  <c:v>0.29412000000000027</c:v>
                </c:pt>
                <c:pt idx="11">
                  <c:v>0.23705699999999999</c:v>
                </c:pt>
                <c:pt idx="12">
                  <c:v>0.23321400000000012</c:v>
                </c:pt>
                <c:pt idx="13">
                  <c:v>0.21914000000000011</c:v>
                </c:pt>
                <c:pt idx="14">
                  <c:v>0.22878899999999999</c:v>
                </c:pt>
                <c:pt idx="15">
                  <c:v>0.3412150000000001</c:v>
                </c:pt>
                <c:pt idx="16">
                  <c:v>0.29084200000000027</c:v>
                </c:pt>
                <c:pt idx="17">
                  <c:v>0.31615600000000027</c:v>
                </c:pt>
                <c:pt idx="18">
                  <c:v>0.2549610000000001</c:v>
                </c:pt>
                <c:pt idx="19">
                  <c:v>0.20658599999999999</c:v>
                </c:pt>
                <c:pt idx="20">
                  <c:v>0.19810900000000001</c:v>
                </c:pt>
                <c:pt idx="21">
                  <c:v>0.18994000000000022</c:v>
                </c:pt>
                <c:pt idx="22">
                  <c:v>0.18727900000000011</c:v>
                </c:pt>
                <c:pt idx="23">
                  <c:v>0.19094200000000011</c:v>
                </c:pt>
                <c:pt idx="24">
                  <c:v>0.19298999999999999</c:v>
                </c:pt>
                <c:pt idx="25">
                  <c:v>0.21829600000000018</c:v>
                </c:pt>
                <c:pt idx="26">
                  <c:v>0.18323300000000012</c:v>
                </c:pt>
                <c:pt idx="27">
                  <c:v>0.17449900000000018</c:v>
                </c:pt>
                <c:pt idx="28">
                  <c:v>0.19146900000000011</c:v>
                </c:pt>
                <c:pt idx="29">
                  <c:v>0.17761600000000011</c:v>
                </c:pt>
                <c:pt idx="30">
                  <c:v>0.23446100000000011</c:v>
                </c:pt>
                <c:pt idx="31">
                  <c:v>0.19498900000000011</c:v>
                </c:pt>
                <c:pt idx="32">
                  <c:v>0.17766699999999999</c:v>
                </c:pt>
                <c:pt idx="33">
                  <c:v>0.23875299999999999</c:v>
                </c:pt>
                <c:pt idx="34">
                  <c:v>0.18918299999999999</c:v>
                </c:pt>
                <c:pt idx="35">
                  <c:v>0.18704100000000018</c:v>
                </c:pt>
                <c:pt idx="36">
                  <c:v>0.19533600000000001</c:v>
                </c:pt>
                <c:pt idx="37">
                  <c:v>0.21658700000000011</c:v>
                </c:pt>
                <c:pt idx="38">
                  <c:v>0.24711100000000011</c:v>
                </c:pt>
                <c:pt idx="39">
                  <c:v>0.24382799999999999</c:v>
                </c:pt>
                <c:pt idx="40">
                  <c:v>0.25427100000000002</c:v>
                </c:pt>
                <c:pt idx="41">
                  <c:v>0.23372000000000001</c:v>
                </c:pt>
              </c:numCache>
            </c:numRef>
          </c:xVal>
          <c:yVal>
            <c:numRef>
              <c:f>Sheet1!$C$23:$AR$23</c:f>
              <c:numCache>
                <c:formatCode>General</c:formatCode>
                <c:ptCount val="42"/>
                <c:pt idx="0">
                  <c:v>0.73700000000000043</c:v>
                </c:pt>
                <c:pt idx="1">
                  <c:v>0.76670000000000071</c:v>
                </c:pt>
                <c:pt idx="2">
                  <c:v>0.75190000000000046</c:v>
                </c:pt>
                <c:pt idx="3">
                  <c:v>0.73700000000000043</c:v>
                </c:pt>
                <c:pt idx="4">
                  <c:v>0.74439999999999995</c:v>
                </c:pt>
                <c:pt idx="5">
                  <c:v>0.73700000000000043</c:v>
                </c:pt>
                <c:pt idx="6">
                  <c:v>0.73700000000000043</c:v>
                </c:pt>
                <c:pt idx="7">
                  <c:v>0.76670000000000071</c:v>
                </c:pt>
                <c:pt idx="8">
                  <c:v>0.75930000000000042</c:v>
                </c:pt>
                <c:pt idx="9">
                  <c:v>0.76670000000000071</c:v>
                </c:pt>
                <c:pt idx="10">
                  <c:v>0.77410000000000045</c:v>
                </c:pt>
                <c:pt idx="11">
                  <c:v>0.76670000000000071</c:v>
                </c:pt>
                <c:pt idx="12">
                  <c:v>0.75930000000000042</c:v>
                </c:pt>
                <c:pt idx="13">
                  <c:v>0.75930000000000042</c:v>
                </c:pt>
                <c:pt idx="14">
                  <c:v>0.76670000000000071</c:v>
                </c:pt>
                <c:pt idx="15">
                  <c:v>0.90010000000000001</c:v>
                </c:pt>
                <c:pt idx="16">
                  <c:v>0.76670000000000071</c:v>
                </c:pt>
                <c:pt idx="17">
                  <c:v>0.77410000000000045</c:v>
                </c:pt>
                <c:pt idx="18">
                  <c:v>0.74439999999999995</c:v>
                </c:pt>
                <c:pt idx="19">
                  <c:v>0.72960000000000058</c:v>
                </c:pt>
                <c:pt idx="20">
                  <c:v>0.72960000000000058</c:v>
                </c:pt>
                <c:pt idx="21">
                  <c:v>0.72960000000000058</c:v>
                </c:pt>
                <c:pt idx="22">
                  <c:v>0.73700000000000043</c:v>
                </c:pt>
                <c:pt idx="23">
                  <c:v>0.73700000000000043</c:v>
                </c:pt>
                <c:pt idx="24">
                  <c:v>0.73700000000000043</c:v>
                </c:pt>
                <c:pt idx="25">
                  <c:v>0.73700000000000043</c:v>
                </c:pt>
                <c:pt idx="26">
                  <c:v>0.72960000000000058</c:v>
                </c:pt>
                <c:pt idx="27">
                  <c:v>0.72960000000000058</c:v>
                </c:pt>
                <c:pt idx="28">
                  <c:v>0.71450000000000002</c:v>
                </c:pt>
                <c:pt idx="29">
                  <c:v>0.75930000000000042</c:v>
                </c:pt>
                <c:pt idx="30">
                  <c:v>0.75190000000000046</c:v>
                </c:pt>
                <c:pt idx="31">
                  <c:v>0.73700000000000043</c:v>
                </c:pt>
                <c:pt idx="32">
                  <c:v>0.73700000000000043</c:v>
                </c:pt>
                <c:pt idx="33">
                  <c:v>0.73700000000000043</c:v>
                </c:pt>
                <c:pt idx="34">
                  <c:v>0.71450000000000002</c:v>
                </c:pt>
                <c:pt idx="35">
                  <c:v>0.72960000000000058</c:v>
                </c:pt>
                <c:pt idx="36">
                  <c:v>0.74439999999999995</c:v>
                </c:pt>
                <c:pt idx="37">
                  <c:v>0.73700000000000043</c:v>
                </c:pt>
                <c:pt idx="38">
                  <c:v>0.75190000000000046</c:v>
                </c:pt>
                <c:pt idx="39">
                  <c:v>0.74439999999999995</c:v>
                </c:pt>
                <c:pt idx="40">
                  <c:v>0.75190000000000046</c:v>
                </c:pt>
                <c:pt idx="41">
                  <c:v>0.73700000000000043</c:v>
                </c:pt>
              </c:numCache>
            </c:numRef>
          </c:yVal>
        </c:ser>
        <c:axId val="66373120"/>
        <c:axId val="66421504"/>
      </c:scatterChart>
      <c:valAx>
        <c:axId val="66373120"/>
        <c:scaling>
          <c:orientation val="minMax"/>
          <c:max val="0.35000000000000031"/>
          <c:min val="0.15000000000000024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FCF305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Albedo</a:t>
                </a:r>
              </a:p>
            </c:rich>
          </c:tx>
          <c:layout>
            <c:manualLayout>
              <c:xMode val="edge"/>
              <c:yMode val="edge"/>
              <c:x val="0.45509059971576765"/>
              <c:y val="0.919951796890773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421504"/>
        <c:crossesAt val="-1.5"/>
        <c:crossBetween val="midCat"/>
      </c:valAx>
      <c:valAx>
        <c:axId val="66421504"/>
        <c:scaling>
          <c:orientation val="minMax"/>
          <c:max val="0.79"/>
          <c:min val="0.72000000000000064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FCF305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Peak</a:t>
                </a:r>
                <a:r>
                  <a:rPr lang="en-US" baseline="0"/>
                  <a:t> Position (microns)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718029543363721E-4"/>
              <c:y val="0.13254768153980767"/>
            </c:manualLayout>
          </c:layout>
          <c:spPr>
            <a:noFill/>
            <a:ln w="25400">
              <a:noFill/>
            </a:ln>
          </c:spPr>
        </c:title>
        <c:numFmt formatCode="#,##0.0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6373120"/>
        <c:crossesAt val="-8.0000000000000043E-2"/>
        <c:crossBetween val="midCat"/>
        <c:majorUnit val="1.0000000000000005E-2"/>
      </c:valAx>
      <c:spPr>
        <a:solidFill>
          <a:srgbClr val="3F3F3F"/>
        </a:solidFill>
        <a:ln w="25400">
          <a:noFill/>
        </a:ln>
      </c:spPr>
    </c:plotArea>
    <c:plotVisOnly val="1"/>
    <c:dispBlanksAs val="gap"/>
  </c:chart>
  <c:spPr>
    <a:solidFill>
      <a:srgbClr val="000000"/>
    </a:solidFill>
    <a:ln w="25400"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9586B-5207-4320-8712-12C53473C0B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D188FA5-5B84-4D16-B326-F909A6E3AF6E}">
      <dgm:prSet/>
      <dgm:spPr/>
      <dgm:t>
        <a:bodyPr/>
        <a:lstStyle/>
        <a:p>
          <a:pPr rtl="0"/>
          <a:r>
            <a:rPr lang="en-US" dirty="0" smtClean="0"/>
            <a:t>Figure 1: Crescentic Sand Dune  in Nambia, Africa</a:t>
          </a:r>
          <a:endParaRPr lang="en-US" dirty="0"/>
        </a:p>
      </dgm:t>
    </dgm:pt>
    <dgm:pt modelId="{EC2B75A3-70DF-47C9-BD58-F07E07ED0236}" type="parTrans" cxnId="{0A488D25-E9F0-4062-8719-A4D6DE4ABAB9}">
      <dgm:prSet/>
      <dgm:spPr/>
      <dgm:t>
        <a:bodyPr/>
        <a:lstStyle/>
        <a:p>
          <a:endParaRPr lang="en-US"/>
        </a:p>
      </dgm:t>
    </dgm:pt>
    <dgm:pt modelId="{3CF917E8-61AB-4246-A604-166283125D81}" type="sibTrans" cxnId="{0A488D25-E9F0-4062-8719-A4D6DE4ABAB9}">
      <dgm:prSet/>
      <dgm:spPr/>
      <dgm:t>
        <a:bodyPr/>
        <a:lstStyle/>
        <a:p>
          <a:endParaRPr lang="en-US"/>
        </a:p>
      </dgm:t>
    </dgm:pt>
    <dgm:pt modelId="{3792CB2D-222F-482A-A4BB-0B3BA4FD9368}" type="pres">
      <dgm:prSet presAssocID="{BFF9586B-5207-4320-8712-12C53473C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F4AC5-A0D0-4714-97B9-98A648345270}" type="pres">
      <dgm:prSet presAssocID="{ED188FA5-5B84-4D16-B326-F909A6E3AF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CC7BB-2672-4302-BBA1-D1B6FB6718AB}" type="presOf" srcId="{ED188FA5-5B84-4D16-B326-F909A6E3AF6E}" destId="{855F4AC5-A0D0-4714-97B9-98A648345270}" srcOrd="0" destOrd="0" presId="urn:microsoft.com/office/officeart/2005/8/layout/vList2"/>
    <dgm:cxn modelId="{79DABB6B-A0F9-4601-B22D-FCB261A0FC36}" type="presOf" srcId="{BFF9586B-5207-4320-8712-12C53473C0B3}" destId="{3792CB2D-222F-482A-A4BB-0B3BA4FD9368}" srcOrd="0" destOrd="0" presId="urn:microsoft.com/office/officeart/2005/8/layout/vList2"/>
    <dgm:cxn modelId="{0A488D25-E9F0-4062-8719-A4D6DE4ABAB9}" srcId="{BFF9586B-5207-4320-8712-12C53473C0B3}" destId="{ED188FA5-5B84-4D16-B326-F909A6E3AF6E}" srcOrd="0" destOrd="0" parTransId="{EC2B75A3-70DF-47C9-BD58-F07E07ED0236}" sibTransId="{3CF917E8-61AB-4246-A604-166283125D81}"/>
    <dgm:cxn modelId="{EC4C696C-B635-4608-A3A9-60605415A126}" type="presParOf" srcId="{3792CB2D-222F-482A-A4BB-0B3BA4FD9368}" destId="{855F4AC5-A0D0-4714-97B9-98A6483452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16ACDF-22ED-4B66-8FD7-D5D19940784F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4F4BFA-4739-4ECD-BE5C-8B016A41E824}">
      <dgm:prSet/>
      <dgm:spPr/>
      <dgm:t>
        <a:bodyPr/>
        <a:lstStyle/>
        <a:p>
          <a:pPr rtl="0"/>
          <a:r>
            <a:rPr lang="en-US" dirty="0" smtClean="0"/>
            <a:t>Glass</a:t>
          </a:r>
          <a:r>
            <a:rPr lang="en-US" baseline="0" dirty="0" smtClean="0"/>
            <a:t> is dark, so the trend in this plot is what we predicted</a:t>
          </a:r>
          <a:endParaRPr lang="en-US" dirty="0"/>
        </a:p>
      </dgm:t>
    </dgm:pt>
    <dgm:pt modelId="{22D6DBE8-1D73-4802-AD99-B56F9BF093F0}" type="parTrans" cxnId="{44142BCD-9BB1-4BD4-B94A-0CFC5C390199}">
      <dgm:prSet/>
      <dgm:spPr/>
      <dgm:t>
        <a:bodyPr/>
        <a:lstStyle/>
        <a:p>
          <a:endParaRPr lang="en-US"/>
        </a:p>
      </dgm:t>
    </dgm:pt>
    <dgm:pt modelId="{BFBD62DB-5511-48F2-88D5-C896014A4053}" type="sibTrans" cxnId="{44142BCD-9BB1-4BD4-B94A-0CFC5C390199}">
      <dgm:prSet/>
      <dgm:spPr/>
      <dgm:t>
        <a:bodyPr/>
        <a:lstStyle/>
        <a:p>
          <a:endParaRPr lang="en-US"/>
        </a:p>
      </dgm:t>
    </dgm:pt>
    <dgm:pt modelId="{701E2D5C-29A4-4460-AD85-4E86FA413E91}" type="pres">
      <dgm:prSet presAssocID="{E516ACDF-22ED-4B66-8FD7-D5D199407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B59BE-7A12-4C6A-B5B5-FD1E8AEE64DC}" type="pres">
      <dgm:prSet presAssocID="{FC4F4BFA-4739-4ECD-BE5C-8B016A41E8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F4355F-884F-4D8A-99CF-90E20AD28CB7}" type="presOf" srcId="{FC4F4BFA-4739-4ECD-BE5C-8B016A41E824}" destId="{C72B59BE-7A12-4C6A-B5B5-FD1E8AEE64DC}" srcOrd="0" destOrd="0" presId="urn:microsoft.com/office/officeart/2005/8/layout/vList2"/>
    <dgm:cxn modelId="{44142BCD-9BB1-4BD4-B94A-0CFC5C390199}" srcId="{E516ACDF-22ED-4B66-8FD7-D5D19940784F}" destId="{FC4F4BFA-4739-4ECD-BE5C-8B016A41E824}" srcOrd="0" destOrd="0" parTransId="{22D6DBE8-1D73-4802-AD99-B56F9BF093F0}" sibTransId="{BFBD62DB-5511-48F2-88D5-C896014A4053}"/>
    <dgm:cxn modelId="{12077BBB-6AF5-481E-9F0E-D188DC5C36B2}" type="presOf" srcId="{E516ACDF-22ED-4B66-8FD7-D5D19940784F}" destId="{701E2D5C-29A4-4460-AD85-4E86FA413E91}" srcOrd="0" destOrd="0" presId="urn:microsoft.com/office/officeart/2005/8/layout/vList2"/>
    <dgm:cxn modelId="{C4E1DE49-1538-4C3D-8E65-FADCFCB0EB32}" type="presParOf" srcId="{701E2D5C-29A4-4460-AD85-4E86FA413E91}" destId="{C72B59BE-7A12-4C6A-B5B5-FD1E8AEE64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B527F0-221A-40C7-8FE9-30EB7CC2A6DD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FE0F1C-A8C0-49B0-A7BA-CC25ACA2F8C9}">
      <dgm:prSet/>
      <dgm:spPr/>
      <dgm:t>
        <a:bodyPr/>
        <a:lstStyle/>
        <a:p>
          <a:pPr rtl="0"/>
          <a:r>
            <a:rPr lang="en-US" dirty="0" smtClean="0"/>
            <a:t>A low Peak Position and a high Concavity is a signature of weathered glass .</a:t>
          </a:r>
          <a:endParaRPr lang="en-US" dirty="0"/>
        </a:p>
      </dgm:t>
    </dgm:pt>
    <dgm:pt modelId="{BDEB5E03-4C1C-4E50-B7C4-EEDE7A1FD2EE}" type="parTrans" cxnId="{447C5CE7-9199-4957-BA3E-3F2CF83CFBA4}">
      <dgm:prSet/>
      <dgm:spPr/>
      <dgm:t>
        <a:bodyPr/>
        <a:lstStyle/>
        <a:p>
          <a:endParaRPr lang="en-US"/>
        </a:p>
      </dgm:t>
    </dgm:pt>
    <dgm:pt modelId="{345CC937-75DC-428E-8C6F-AF2385F60E7E}" type="sibTrans" cxnId="{447C5CE7-9199-4957-BA3E-3F2CF83CFBA4}">
      <dgm:prSet/>
      <dgm:spPr/>
      <dgm:t>
        <a:bodyPr/>
        <a:lstStyle/>
        <a:p>
          <a:endParaRPr lang="en-US"/>
        </a:p>
      </dgm:t>
    </dgm:pt>
    <dgm:pt modelId="{5EA39AA7-95A3-4073-AB73-D7DE19564D5F}" type="pres">
      <dgm:prSet presAssocID="{5FB527F0-221A-40C7-8FE9-30EB7CC2A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A63102-3AD0-4BB1-B816-0116BFE0FCC7}" type="pres">
      <dgm:prSet presAssocID="{08FE0F1C-A8C0-49B0-A7BA-CC25ACA2F8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1A0D4-FAA1-443D-91F9-2208F3305735}" type="presOf" srcId="{08FE0F1C-A8C0-49B0-A7BA-CC25ACA2F8C9}" destId="{43A63102-3AD0-4BB1-B816-0116BFE0FCC7}" srcOrd="0" destOrd="0" presId="urn:microsoft.com/office/officeart/2005/8/layout/vList2"/>
    <dgm:cxn modelId="{447C5CE7-9199-4957-BA3E-3F2CF83CFBA4}" srcId="{5FB527F0-221A-40C7-8FE9-30EB7CC2A6DD}" destId="{08FE0F1C-A8C0-49B0-A7BA-CC25ACA2F8C9}" srcOrd="0" destOrd="0" parTransId="{BDEB5E03-4C1C-4E50-B7C4-EEDE7A1FD2EE}" sibTransId="{345CC937-75DC-428E-8C6F-AF2385F60E7E}"/>
    <dgm:cxn modelId="{7DD83CDF-BF7D-4070-8E55-82270F09D9E6}" type="presOf" srcId="{5FB527F0-221A-40C7-8FE9-30EB7CC2A6DD}" destId="{5EA39AA7-95A3-4073-AB73-D7DE19564D5F}" srcOrd="0" destOrd="0" presId="urn:microsoft.com/office/officeart/2005/8/layout/vList2"/>
    <dgm:cxn modelId="{78E5F13E-22CB-462E-AAC9-E1677611C32F}" type="presParOf" srcId="{5EA39AA7-95A3-4073-AB73-D7DE19564D5F}" destId="{43A63102-3AD0-4BB1-B816-0116BFE0FC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FFCAD6-9E33-4EFF-9D08-234462FD923C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FAA610E-CFC8-41B4-8283-B9B449E44825}">
      <dgm:prSet/>
      <dgm:spPr/>
      <dgm:t>
        <a:bodyPr/>
        <a:lstStyle/>
        <a:p>
          <a:pPr rtl="0"/>
          <a:r>
            <a:rPr lang="en-US" dirty="0" smtClean="0"/>
            <a:t>A low Peak Position is a signature of weathered glass</a:t>
          </a:r>
          <a:r>
            <a:rPr lang="en-US" b="1" dirty="0" smtClean="0"/>
            <a:t>,</a:t>
          </a:r>
          <a:r>
            <a:rPr lang="en-US" dirty="0" smtClean="0"/>
            <a:t> Glass has a low albedo. This positive relationship was predicted.</a:t>
          </a:r>
          <a:endParaRPr lang="en-US" dirty="0"/>
        </a:p>
      </dgm:t>
    </dgm:pt>
    <dgm:pt modelId="{5D86A58F-A1B6-4ED8-BCEB-F39AF9E42F18}" type="parTrans" cxnId="{2B553711-6BC8-4F56-A260-ABE5B01481CC}">
      <dgm:prSet/>
      <dgm:spPr/>
      <dgm:t>
        <a:bodyPr/>
        <a:lstStyle/>
        <a:p>
          <a:endParaRPr lang="en-US"/>
        </a:p>
      </dgm:t>
    </dgm:pt>
    <dgm:pt modelId="{226072E8-6C88-48A6-AF02-CF5010842909}" type="sibTrans" cxnId="{2B553711-6BC8-4F56-A260-ABE5B01481CC}">
      <dgm:prSet/>
      <dgm:spPr/>
      <dgm:t>
        <a:bodyPr/>
        <a:lstStyle/>
        <a:p>
          <a:endParaRPr lang="en-US"/>
        </a:p>
      </dgm:t>
    </dgm:pt>
    <dgm:pt modelId="{FD8BEEF9-DC8E-4215-A5F6-7BE485C9AA9C}" type="pres">
      <dgm:prSet presAssocID="{1CFFCAD6-9E33-4EFF-9D08-234462FD92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367B8-F4AA-41CF-BC77-5284EDEC47C8}" type="pres">
      <dgm:prSet presAssocID="{8FAA610E-CFC8-41B4-8283-B9B449E44825}" presName="parentText" presStyleLbl="node1" presStyleIdx="0" presStyleCnt="1" custLinFactNeighborX="1064" custLinFactNeighborY="-74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53711-6BC8-4F56-A260-ABE5B01481CC}" srcId="{1CFFCAD6-9E33-4EFF-9D08-234462FD923C}" destId="{8FAA610E-CFC8-41B4-8283-B9B449E44825}" srcOrd="0" destOrd="0" parTransId="{5D86A58F-A1B6-4ED8-BCEB-F39AF9E42F18}" sibTransId="{226072E8-6C88-48A6-AF02-CF5010842909}"/>
    <dgm:cxn modelId="{329A01C2-898E-4325-9001-DD385B817E76}" type="presOf" srcId="{1CFFCAD6-9E33-4EFF-9D08-234462FD923C}" destId="{FD8BEEF9-DC8E-4215-A5F6-7BE485C9AA9C}" srcOrd="0" destOrd="0" presId="urn:microsoft.com/office/officeart/2005/8/layout/vList2"/>
    <dgm:cxn modelId="{B908CEF6-DAC7-479E-9536-A0E05F3312B4}" type="presOf" srcId="{8FAA610E-CFC8-41B4-8283-B9B449E44825}" destId="{656367B8-F4AA-41CF-BC77-5284EDEC47C8}" srcOrd="0" destOrd="0" presId="urn:microsoft.com/office/officeart/2005/8/layout/vList2"/>
    <dgm:cxn modelId="{74F3CB0A-9ADA-4CAD-951C-27962821E30D}" type="presParOf" srcId="{FD8BEEF9-DC8E-4215-A5F6-7BE485C9AA9C}" destId="{656367B8-F4AA-41CF-BC77-5284EDEC47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3B9CA5-C607-406C-9C82-A6EA315E1FD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CC79A4-41A3-48B8-99F7-51C19E734487}">
      <dgm:prSet/>
      <dgm:spPr/>
      <dgm:t>
        <a:bodyPr/>
        <a:lstStyle/>
        <a:p>
          <a:pPr rtl="0"/>
          <a:r>
            <a:rPr lang="en-US" dirty="0" smtClean="0"/>
            <a:t>Figure 9: Peak position in Oxia Palus. Blue indicates a low position, red indicates a high position. Dust is red, while the dune fields are in the green and blue areas</a:t>
          </a:r>
          <a:endParaRPr lang="en-US" dirty="0"/>
        </a:p>
      </dgm:t>
    </dgm:pt>
    <dgm:pt modelId="{8E62AC4C-09CD-4CD6-BB6B-A75C3F567E31}" type="parTrans" cxnId="{78675402-8C5B-4951-9582-0BC8FE824D3B}">
      <dgm:prSet/>
      <dgm:spPr/>
      <dgm:t>
        <a:bodyPr/>
        <a:lstStyle/>
        <a:p>
          <a:endParaRPr lang="en-US"/>
        </a:p>
      </dgm:t>
    </dgm:pt>
    <dgm:pt modelId="{46BD58DF-2715-4CFA-AEFB-25F5CA08249E}" type="sibTrans" cxnId="{78675402-8C5B-4951-9582-0BC8FE824D3B}">
      <dgm:prSet/>
      <dgm:spPr/>
      <dgm:t>
        <a:bodyPr/>
        <a:lstStyle/>
        <a:p>
          <a:endParaRPr lang="en-US"/>
        </a:p>
      </dgm:t>
    </dgm:pt>
    <dgm:pt modelId="{4069F2DB-5FA6-49B1-8D0F-AAFC277E6D09}" type="pres">
      <dgm:prSet presAssocID="{423B9CA5-C607-406C-9C82-A6EA315E1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856E46-60AD-4241-ADC6-E9314D681ECC}" type="pres">
      <dgm:prSet presAssocID="{CCCC79A4-41A3-48B8-99F7-51C19E7344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77370-3F7B-4462-9542-FD815AC77459}" type="presOf" srcId="{CCCC79A4-41A3-48B8-99F7-51C19E734487}" destId="{43856E46-60AD-4241-ADC6-E9314D681ECC}" srcOrd="0" destOrd="0" presId="urn:microsoft.com/office/officeart/2005/8/layout/vList2"/>
    <dgm:cxn modelId="{A8FAB21F-76E6-420D-A049-135EFFA385A3}" type="presOf" srcId="{423B9CA5-C607-406C-9C82-A6EA315E1FD4}" destId="{4069F2DB-5FA6-49B1-8D0F-AAFC277E6D09}" srcOrd="0" destOrd="0" presId="urn:microsoft.com/office/officeart/2005/8/layout/vList2"/>
    <dgm:cxn modelId="{78675402-8C5B-4951-9582-0BC8FE824D3B}" srcId="{423B9CA5-C607-406C-9C82-A6EA315E1FD4}" destId="{CCCC79A4-41A3-48B8-99F7-51C19E734487}" srcOrd="0" destOrd="0" parTransId="{8E62AC4C-09CD-4CD6-BB6B-A75C3F567E31}" sibTransId="{46BD58DF-2715-4CFA-AEFB-25F5CA08249E}"/>
    <dgm:cxn modelId="{73E1BF9E-4360-4FB1-9BD7-8AF7802C3712}" type="presParOf" srcId="{4069F2DB-5FA6-49B1-8D0F-AAFC277E6D09}" destId="{43856E46-60AD-4241-ADC6-E9314D681E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6EF316-AE3F-4D3C-BF42-C827019B1969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F6217EE-E363-45FC-994B-3BEFF567E7C8}">
      <dgm:prSet/>
      <dgm:spPr/>
      <dgm:t>
        <a:bodyPr/>
        <a:lstStyle/>
        <a:p>
          <a:pPr rtl="0"/>
          <a:r>
            <a:rPr lang="en-US" dirty="0" smtClean="0"/>
            <a:t>Figure 10: Concavity in Oxia Palus. The colored areas have more concave spectra.</a:t>
          </a:r>
          <a:endParaRPr lang="en-US" dirty="0"/>
        </a:p>
      </dgm:t>
    </dgm:pt>
    <dgm:pt modelId="{73D24D98-E1EC-4FDF-B41C-1407134EEB7E}" type="parTrans" cxnId="{AE4948B2-E1FB-488C-9B95-F3736AEC5028}">
      <dgm:prSet/>
      <dgm:spPr/>
      <dgm:t>
        <a:bodyPr/>
        <a:lstStyle/>
        <a:p>
          <a:endParaRPr lang="en-US"/>
        </a:p>
      </dgm:t>
    </dgm:pt>
    <dgm:pt modelId="{CD3395A7-B9B3-4495-A86F-CA3E1B427975}" type="sibTrans" cxnId="{AE4948B2-E1FB-488C-9B95-F3736AEC5028}">
      <dgm:prSet/>
      <dgm:spPr/>
      <dgm:t>
        <a:bodyPr/>
        <a:lstStyle/>
        <a:p>
          <a:endParaRPr lang="en-US"/>
        </a:p>
      </dgm:t>
    </dgm:pt>
    <dgm:pt modelId="{157778E1-5F4A-47BD-9264-AE389F3FC53B}" type="pres">
      <dgm:prSet presAssocID="{886EF316-AE3F-4D3C-BF42-C827019B19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1D77D6-7428-49F8-B5F6-6BBC61E3F8DB}" type="pres">
      <dgm:prSet presAssocID="{3F6217EE-E363-45FC-994B-3BEFF567E7C8}" presName="parentText" presStyleLbl="node1" presStyleIdx="0" presStyleCnt="1" custScaleY="1252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948B2-E1FB-488C-9B95-F3736AEC5028}" srcId="{886EF316-AE3F-4D3C-BF42-C827019B1969}" destId="{3F6217EE-E363-45FC-994B-3BEFF567E7C8}" srcOrd="0" destOrd="0" parTransId="{73D24D98-E1EC-4FDF-B41C-1407134EEB7E}" sibTransId="{CD3395A7-B9B3-4495-A86F-CA3E1B427975}"/>
    <dgm:cxn modelId="{9F0F5546-24C2-4886-BBE6-B9EE610A67C9}" type="presOf" srcId="{886EF316-AE3F-4D3C-BF42-C827019B1969}" destId="{157778E1-5F4A-47BD-9264-AE389F3FC53B}" srcOrd="0" destOrd="0" presId="urn:microsoft.com/office/officeart/2005/8/layout/vList2"/>
    <dgm:cxn modelId="{72393C3F-15FC-4ECE-8058-AC0F26E6BEB0}" type="presOf" srcId="{3F6217EE-E363-45FC-994B-3BEFF567E7C8}" destId="{9A1D77D6-7428-49F8-B5F6-6BBC61E3F8DB}" srcOrd="0" destOrd="0" presId="urn:microsoft.com/office/officeart/2005/8/layout/vList2"/>
    <dgm:cxn modelId="{9D2A93BC-2B15-4B83-B1D5-F931F64790EB}" type="presParOf" srcId="{157778E1-5F4A-47BD-9264-AE389F3FC53B}" destId="{9A1D77D6-7428-49F8-B5F6-6BBC61E3F8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EBD6A-DE2C-492F-AC2B-FA4C4DBA9A82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849A5F0-30DA-43F4-AFA2-BF61E01EB1BE}">
      <dgm:prSet/>
      <dgm:spPr/>
      <dgm:t>
        <a:bodyPr/>
        <a:lstStyle/>
        <a:p>
          <a:pPr rtl="0"/>
          <a:r>
            <a:rPr lang="en-US" dirty="0" smtClean="0"/>
            <a:t>Dunes  are created through erosion of rocks and weathering, dunes shift and move in different directions</a:t>
          </a:r>
          <a:endParaRPr lang="en-US" dirty="0"/>
        </a:p>
      </dgm:t>
    </dgm:pt>
    <dgm:pt modelId="{626772F1-0689-4CD1-AF6B-AA7FA3451643}" type="parTrans" cxnId="{6F4F43C1-D7ED-44BA-A001-4BA05CD391F2}">
      <dgm:prSet/>
      <dgm:spPr/>
      <dgm:t>
        <a:bodyPr/>
        <a:lstStyle/>
        <a:p>
          <a:endParaRPr lang="en-US"/>
        </a:p>
      </dgm:t>
    </dgm:pt>
    <dgm:pt modelId="{8904408C-EA64-42C9-94B7-BDFDF02D04FC}" type="sibTrans" cxnId="{6F4F43C1-D7ED-44BA-A001-4BA05CD391F2}">
      <dgm:prSet/>
      <dgm:spPr/>
      <dgm:t>
        <a:bodyPr/>
        <a:lstStyle/>
        <a:p>
          <a:endParaRPr lang="en-US"/>
        </a:p>
      </dgm:t>
    </dgm:pt>
    <dgm:pt modelId="{AA3A64BF-853F-4F30-B0C1-577F030E2821}">
      <dgm:prSet/>
      <dgm:spPr/>
      <dgm:t>
        <a:bodyPr/>
        <a:lstStyle/>
        <a:p>
          <a:pPr rtl="0"/>
          <a:r>
            <a:rPr lang="en-US" dirty="0" smtClean="0"/>
            <a:t>Dunes on Earth are created by the erosion of by rocks by rivers and oceans</a:t>
          </a:r>
          <a:endParaRPr lang="en-US" dirty="0"/>
        </a:p>
      </dgm:t>
    </dgm:pt>
    <dgm:pt modelId="{F1CEA995-A2FE-4BAB-A81F-EF225DAF1D8D}" type="parTrans" cxnId="{40305090-1E30-4558-8B2C-9B0D945369E7}">
      <dgm:prSet/>
      <dgm:spPr/>
      <dgm:t>
        <a:bodyPr/>
        <a:lstStyle/>
        <a:p>
          <a:endParaRPr lang="en-US"/>
        </a:p>
      </dgm:t>
    </dgm:pt>
    <dgm:pt modelId="{7BE37B0C-D4D8-4D42-ABC5-69409FDEDDDE}" type="sibTrans" cxnId="{40305090-1E30-4558-8B2C-9B0D945369E7}">
      <dgm:prSet/>
      <dgm:spPr/>
      <dgm:t>
        <a:bodyPr/>
        <a:lstStyle/>
        <a:p>
          <a:endParaRPr lang="en-US"/>
        </a:p>
      </dgm:t>
    </dgm:pt>
    <dgm:pt modelId="{5D66DCCD-04F0-40BF-9B74-38C0F305415E}">
      <dgm:prSet/>
      <dgm:spPr/>
      <dgm:t>
        <a:bodyPr/>
        <a:lstStyle/>
        <a:p>
          <a:pPr rtl="0"/>
          <a:r>
            <a:rPr lang="en-US" dirty="0" smtClean="0"/>
            <a:t>Rivers and oceans are a rare find on Mars</a:t>
          </a:r>
          <a:r>
            <a:rPr lang="en-US" b="1" dirty="0" smtClean="0"/>
            <a:t>, so how is sand created on Mars?</a:t>
          </a:r>
          <a:endParaRPr lang="en-US" b="1" dirty="0"/>
        </a:p>
      </dgm:t>
    </dgm:pt>
    <dgm:pt modelId="{1F52A5E7-DB6D-486A-AD13-5FE6A0D42DCF}" type="parTrans" cxnId="{DB218680-C547-49E1-9B07-9CAC119E9C23}">
      <dgm:prSet/>
      <dgm:spPr/>
      <dgm:t>
        <a:bodyPr/>
        <a:lstStyle/>
        <a:p>
          <a:endParaRPr lang="en-US"/>
        </a:p>
      </dgm:t>
    </dgm:pt>
    <dgm:pt modelId="{483B7355-6162-422D-BCF6-2C4EB787DD65}" type="sibTrans" cxnId="{DB218680-C547-49E1-9B07-9CAC119E9C23}">
      <dgm:prSet/>
      <dgm:spPr/>
      <dgm:t>
        <a:bodyPr/>
        <a:lstStyle/>
        <a:p>
          <a:endParaRPr lang="en-US"/>
        </a:p>
      </dgm:t>
    </dgm:pt>
    <dgm:pt modelId="{EAD581B4-8D50-4979-9D38-D0CBA9BDB07E}" type="pres">
      <dgm:prSet presAssocID="{ED4EBD6A-DE2C-492F-AC2B-FA4C4DBA9A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85929-B2A2-46D9-A2DF-70CEC6C46EC5}" type="pres">
      <dgm:prSet presAssocID="{4849A5F0-30DA-43F4-AFA2-BF61E01EB1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23CE7-F6C1-44BB-91D7-3DCA4615ADB8}" type="pres">
      <dgm:prSet presAssocID="{8904408C-EA64-42C9-94B7-BDFDF02D04FC}" presName="spacer" presStyleCnt="0"/>
      <dgm:spPr/>
    </dgm:pt>
    <dgm:pt modelId="{AE60841E-431E-4858-91B5-46C4812574A6}" type="pres">
      <dgm:prSet presAssocID="{AA3A64BF-853F-4F30-B0C1-577F030E28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6B139-FF0B-483F-8895-581088D59A10}" type="pres">
      <dgm:prSet presAssocID="{7BE37B0C-D4D8-4D42-ABC5-69409FDEDDDE}" presName="spacer" presStyleCnt="0"/>
      <dgm:spPr/>
    </dgm:pt>
    <dgm:pt modelId="{D73673D8-11A2-40FA-B724-7BE67A0FF650}" type="pres">
      <dgm:prSet presAssocID="{5D66DCCD-04F0-40BF-9B74-38C0F305415E}" presName="parentText" presStyleLbl="node1" presStyleIdx="2" presStyleCnt="3" custLinFactNeighborY="-25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18680-C547-49E1-9B07-9CAC119E9C23}" srcId="{ED4EBD6A-DE2C-492F-AC2B-FA4C4DBA9A82}" destId="{5D66DCCD-04F0-40BF-9B74-38C0F305415E}" srcOrd="2" destOrd="0" parTransId="{1F52A5E7-DB6D-486A-AD13-5FE6A0D42DCF}" sibTransId="{483B7355-6162-422D-BCF6-2C4EB787DD65}"/>
    <dgm:cxn modelId="{C1285EB3-5B43-4FA2-BFA5-4DF7C7DFAD6B}" type="presOf" srcId="{AA3A64BF-853F-4F30-B0C1-577F030E2821}" destId="{AE60841E-431E-4858-91B5-46C4812574A6}" srcOrd="0" destOrd="0" presId="urn:microsoft.com/office/officeart/2005/8/layout/vList2"/>
    <dgm:cxn modelId="{6F4F43C1-D7ED-44BA-A001-4BA05CD391F2}" srcId="{ED4EBD6A-DE2C-492F-AC2B-FA4C4DBA9A82}" destId="{4849A5F0-30DA-43F4-AFA2-BF61E01EB1BE}" srcOrd="0" destOrd="0" parTransId="{626772F1-0689-4CD1-AF6B-AA7FA3451643}" sibTransId="{8904408C-EA64-42C9-94B7-BDFDF02D04FC}"/>
    <dgm:cxn modelId="{DB01967E-8A41-4ADE-9DBF-AB7FFAAE0A80}" type="presOf" srcId="{5D66DCCD-04F0-40BF-9B74-38C0F305415E}" destId="{D73673D8-11A2-40FA-B724-7BE67A0FF650}" srcOrd="0" destOrd="0" presId="urn:microsoft.com/office/officeart/2005/8/layout/vList2"/>
    <dgm:cxn modelId="{97618D5C-56C5-4F68-AFF8-A1E5BCC9CBB1}" type="presOf" srcId="{ED4EBD6A-DE2C-492F-AC2B-FA4C4DBA9A82}" destId="{EAD581B4-8D50-4979-9D38-D0CBA9BDB07E}" srcOrd="0" destOrd="0" presId="urn:microsoft.com/office/officeart/2005/8/layout/vList2"/>
    <dgm:cxn modelId="{40305090-1E30-4558-8B2C-9B0D945369E7}" srcId="{ED4EBD6A-DE2C-492F-AC2B-FA4C4DBA9A82}" destId="{AA3A64BF-853F-4F30-B0C1-577F030E2821}" srcOrd="1" destOrd="0" parTransId="{F1CEA995-A2FE-4BAB-A81F-EF225DAF1D8D}" sibTransId="{7BE37B0C-D4D8-4D42-ABC5-69409FDEDDDE}"/>
    <dgm:cxn modelId="{FCD1DBC4-C5E9-4328-ADF5-EE3BB280657A}" type="presOf" srcId="{4849A5F0-30DA-43F4-AFA2-BF61E01EB1BE}" destId="{EC485929-B2A2-46D9-A2DF-70CEC6C46EC5}" srcOrd="0" destOrd="0" presId="urn:microsoft.com/office/officeart/2005/8/layout/vList2"/>
    <dgm:cxn modelId="{CA4C98C4-A6AE-423A-84E5-D502E8883E4D}" type="presParOf" srcId="{EAD581B4-8D50-4979-9D38-D0CBA9BDB07E}" destId="{EC485929-B2A2-46D9-A2DF-70CEC6C46EC5}" srcOrd="0" destOrd="0" presId="urn:microsoft.com/office/officeart/2005/8/layout/vList2"/>
    <dgm:cxn modelId="{6D828930-494D-437A-AD92-C56A0C81D17E}" type="presParOf" srcId="{EAD581B4-8D50-4979-9D38-D0CBA9BDB07E}" destId="{BB023CE7-F6C1-44BB-91D7-3DCA4615ADB8}" srcOrd="1" destOrd="0" presId="urn:microsoft.com/office/officeart/2005/8/layout/vList2"/>
    <dgm:cxn modelId="{97259F73-D991-4FD3-B247-484F1C71D277}" type="presParOf" srcId="{EAD581B4-8D50-4979-9D38-D0CBA9BDB07E}" destId="{AE60841E-431E-4858-91B5-46C4812574A6}" srcOrd="2" destOrd="0" presId="urn:microsoft.com/office/officeart/2005/8/layout/vList2"/>
    <dgm:cxn modelId="{75B9947F-0BCF-4BC6-A518-B15233FB3F78}" type="presParOf" srcId="{EAD581B4-8D50-4979-9D38-D0CBA9BDB07E}" destId="{45E6B139-FF0B-483F-8895-581088D59A10}" srcOrd="3" destOrd="0" presId="urn:microsoft.com/office/officeart/2005/8/layout/vList2"/>
    <dgm:cxn modelId="{0DB743C8-7124-470E-8B32-3EEC564FF928}" type="presParOf" srcId="{EAD581B4-8D50-4979-9D38-D0CBA9BDB07E}" destId="{D73673D8-11A2-40FA-B724-7BE67A0FF6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29B31-4EEA-47E7-8B70-3C00A52342B1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6FFDBC-E968-4A91-BF00-17803BC8C242}">
      <dgm:prSet/>
      <dgm:spPr/>
      <dgm:t>
        <a:bodyPr/>
        <a:lstStyle/>
        <a:p>
          <a:pPr rtl="0"/>
          <a:r>
            <a:rPr lang="en-US" dirty="0" smtClean="0"/>
            <a:t>Figure 2: Different types of Dunes on Mars(McKee,1979)</a:t>
          </a:r>
          <a:endParaRPr lang="en-US" dirty="0"/>
        </a:p>
      </dgm:t>
    </dgm:pt>
    <dgm:pt modelId="{8D1D2158-535C-41B0-8706-D88460DF3E62}" type="parTrans" cxnId="{164FE17A-1FC1-4826-9B88-808342A6DDF5}">
      <dgm:prSet/>
      <dgm:spPr/>
      <dgm:t>
        <a:bodyPr/>
        <a:lstStyle/>
        <a:p>
          <a:endParaRPr lang="en-US"/>
        </a:p>
      </dgm:t>
    </dgm:pt>
    <dgm:pt modelId="{8C2BDD01-C0B3-44D2-9055-F65A360D8AA7}" type="sibTrans" cxnId="{164FE17A-1FC1-4826-9B88-808342A6DDF5}">
      <dgm:prSet/>
      <dgm:spPr/>
      <dgm:t>
        <a:bodyPr/>
        <a:lstStyle/>
        <a:p>
          <a:endParaRPr lang="en-US"/>
        </a:p>
      </dgm:t>
    </dgm:pt>
    <dgm:pt modelId="{D420739C-23FA-42E7-A738-5414FAF43628}" type="pres">
      <dgm:prSet presAssocID="{A0929B31-4EEA-47E7-8B70-3C00A52342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35048-9520-48B4-BD1B-DFDFF9CC66FD}" type="pres">
      <dgm:prSet presAssocID="{9B6FFDBC-E968-4A91-BF00-17803BC8C2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D78E2-B321-4FFF-9AA4-061598485CA1}" type="presOf" srcId="{9B6FFDBC-E968-4A91-BF00-17803BC8C242}" destId="{28835048-9520-48B4-BD1B-DFDFF9CC66FD}" srcOrd="0" destOrd="0" presId="urn:microsoft.com/office/officeart/2005/8/layout/vList2"/>
    <dgm:cxn modelId="{164FE17A-1FC1-4826-9B88-808342A6DDF5}" srcId="{A0929B31-4EEA-47E7-8B70-3C00A52342B1}" destId="{9B6FFDBC-E968-4A91-BF00-17803BC8C242}" srcOrd="0" destOrd="0" parTransId="{8D1D2158-535C-41B0-8706-D88460DF3E62}" sibTransId="{8C2BDD01-C0B3-44D2-9055-F65A360D8AA7}"/>
    <dgm:cxn modelId="{8840AC9F-1096-4807-8850-9CFECFD47553}" type="presOf" srcId="{A0929B31-4EEA-47E7-8B70-3C00A52342B1}" destId="{D420739C-23FA-42E7-A738-5414FAF43628}" srcOrd="0" destOrd="0" presId="urn:microsoft.com/office/officeart/2005/8/layout/vList2"/>
    <dgm:cxn modelId="{21B4FF18-3DE6-42B3-9E96-DA155992E869}" type="presParOf" srcId="{D420739C-23FA-42E7-A738-5414FAF43628}" destId="{28835048-9520-48B4-BD1B-DFDFF9CC66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697B8-E2D9-4DDB-9EC7-6B832CEB6D7A}" type="doc">
      <dgm:prSet loTypeId="urn:microsoft.com/office/officeart/2005/8/layout/vList2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A6CEC26-7277-43FF-973C-9555527EF1B0}">
      <dgm:prSet/>
      <dgm:spPr/>
      <dgm:t>
        <a:bodyPr/>
        <a:lstStyle/>
        <a:p>
          <a:pPr algn="l" rtl="0"/>
          <a:r>
            <a:rPr lang="en-US" dirty="0" smtClean="0"/>
            <a:t>The glass might be volcanic ash which once came from volcanic eruptions</a:t>
          </a:r>
          <a:endParaRPr lang="en-US" dirty="0"/>
        </a:p>
      </dgm:t>
    </dgm:pt>
    <dgm:pt modelId="{363A69A3-8D74-4C10-A8A1-6E0A4E205EEB}" type="parTrans" cxnId="{9576C9EE-85E4-43BC-BF61-137838113EE0}">
      <dgm:prSet/>
      <dgm:spPr/>
      <dgm:t>
        <a:bodyPr/>
        <a:lstStyle/>
        <a:p>
          <a:endParaRPr lang="en-US"/>
        </a:p>
      </dgm:t>
    </dgm:pt>
    <dgm:pt modelId="{A586FECD-81DF-4273-98DB-20A0004E5CB9}" type="sibTrans" cxnId="{9576C9EE-85E4-43BC-BF61-137838113EE0}">
      <dgm:prSet/>
      <dgm:spPr/>
      <dgm:t>
        <a:bodyPr/>
        <a:lstStyle/>
        <a:p>
          <a:endParaRPr lang="en-US"/>
        </a:p>
      </dgm:t>
    </dgm:pt>
    <dgm:pt modelId="{37453C0B-2957-4459-B36A-5ED38CE0D82E}">
      <dgm:prSet/>
      <dgm:spPr/>
      <dgm:t>
        <a:bodyPr/>
        <a:lstStyle/>
        <a:p>
          <a:pPr rtl="0"/>
          <a:r>
            <a:rPr lang="en-US" dirty="0" smtClean="0"/>
            <a:t>Dunes on Mars contain volcanic minerals like olivine, pyroxene like Earth</a:t>
          </a:r>
          <a:endParaRPr lang="en-US" dirty="0"/>
        </a:p>
      </dgm:t>
    </dgm:pt>
    <dgm:pt modelId="{8706C66F-09EF-4DBB-BDAA-066593096EE1}" type="parTrans" cxnId="{B5F512C8-2ADE-4B02-A274-7C70041EB45D}">
      <dgm:prSet/>
      <dgm:spPr/>
      <dgm:t>
        <a:bodyPr/>
        <a:lstStyle/>
        <a:p>
          <a:endParaRPr lang="en-US"/>
        </a:p>
      </dgm:t>
    </dgm:pt>
    <dgm:pt modelId="{D58A14DE-4464-462C-975F-BFB01A25DF08}" type="sibTrans" cxnId="{B5F512C8-2ADE-4B02-A274-7C70041EB45D}">
      <dgm:prSet/>
      <dgm:spPr/>
      <dgm:t>
        <a:bodyPr/>
        <a:lstStyle/>
        <a:p>
          <a:endParaRPr lang="en-US"/>
        </a:p>
      </dgm:t>
    </dgm:pt>
    <dgm:pt modelId="{16813B02-6472-42DD-8033-14A37CC3A7BE}">
      <dgm:prSet/>
      <dgm:spPr/>
      <dgm:t>
        <a:bodyPr/>
        <a:lstStyle/>
        <a:p>
          <a:pPr rtl="0"/>
          <a:r>
            <a:rPr lang="en-US" dirty="0" smtClean="0"/>
            <a:t>Glass was recently discovered in the north polar sand sea on Mars</a:t>
          </a:r>
          <a:endParaRPr lang="en-US" dirty="0"/>
        </a:p>
      </dgm:t>
    </dgm:pt>
    <dgm:pt modelId="{010B21C9-BA6C-480C-8EF0-B5B90CFFA4D1}" type="parTrans" cxnId="{B04B5742-53C8-4A9D-AC31-721C603FC5ED}">
      <dgm:prSet/>
      <dgm:spPr/>
      <dgm:t>
        <a:bodyPr/>
        <a:lstStyle/>
        <a:p>
          <a:endParaRPr lang="en-US"/>
        </a:p>
      </dgm:t>
    </dgm:pt>
    <dgm:pt modelId="{00120BAB-6410-4DC9-B025-CE4BB1D4BE43}" type="sibTrans" cxnId="{B04B5742-53C8-4A9D-AC31-721C603FC5ED}">
      <dgm:prSet/>
      <dgm:spPr/>
      <dgm:t>
        <a:bodyPr/>
        <a:lstStyle/>
        <a:p>
          <a:endParaRPr lang="en-US"/>
        </a:p>
      </dgm:t>
    </dgm:pt>
    <dgm:pt modelId="{9C36B746-D22D-49A0-BC44-E552A800EDD8}" type="pres">
      <dgm:prSet presAssocID="{5E1697B8-E2D9-4DDB-9EC7-6B832CEB6D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26DF0-E76F-4E56-B0C1-4593F32E16A3}" type="pres">
      <dgm:prSet presAssocID="{FA6CEC26-7277-43FF-973C-9555527EF1B0}" presName="parentText" presStyleLbl="node1" presStyleIdx="0" presStyleCnt="3" custLinFactY="19359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5D303-5FC5-418C-85FC-45B1D9EB60A1}" type="pres">
      <dgm:prSet presAssocID="{A586FECD-81DF-4273-98DB-20A0004E5CB9}" presName="spacer" presStyleCnt="0"/>
      <dgm:spPr/>
    </dgm:pt>
    <dgm:pt modelId="{EF17613A-9255-4E61-8DF0-EC3E44B6AC2E}" type="pres">
      <dgm:prSet presAssocID="{37453C0B-2957-4459-B36A-5ED38CE0D82E}" presName="parentText" presStyleLbl="node1" presStyleIdx="1" presStyleCnt="3" custLinFactY="-100000" custLinFactNeighborY="-1398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94D37-3C55-42A5-AB77-B78159A10C0F}" type="pres">
      <dgm:prSet presAssocID="{D58A14DE-4464-462C-975F-BFB01A25DF08}" presName="spacer" presStyleCnt="0"/>
      <dgm:spPr/>
    </dgm:pt>
    <dgm:pt modelId="{6CBA5AE9-8D9D-484C-B3B8-05C9FD8AE501}" type="pres">
      <dgm:prSet presAssocID="{16813B02-6472-42DD-8033-14A37CC3A7BE}" presName="parentText" presStyleLbl="node1" presStyleIdx="2" presStyleCnt="3" custLinFactY="-100000" custLinFactNeighborY="-1466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0AA87-24CE-44C2-951B-47209D822068}" type="presOf" srcId="{FA6CEC26-7277-43FF-973C-9555527EF1B0}" destId="{54826DF0-E76F-4E56-B0C1-4593F32E16A3}" srcOrd="0" destOrd="0" presId="urn:microsoft.com/office/officeart/2005/8/layout/vList2"/>
    <dgm:cxn modelId="{158001D3-50F9-4768-98EE-C285B5995151}" type="presOf" srcId="{5E1697B8-E2D9-4DDB-9EC7-6B832CEB6D7A}" destId="{9C36B746-D22D-49A0-BC44-E552A800EDD8}" srcOrd="0" destOrd="0" presId="urn:microsoft.com/office/officeart/2005/8/layout/vList2"/>
    <dgm:cxn modelId="{B04B5742-53C8-4A9D-AC31-721C603FC5ED}" srcId="{5E1697B8-E2D9-4DDB-9EC7-6B832CEB6D7A}" destId="{16813B02-6472-42DD-8033-14A37CC3A7BE}" srcOrd="2" destOrd="0" parTransId="{010B21C9-BA6C-480C-8EF0-B5B90CFFA4D1}" sibTransId="{00120BAB-6410-4DC9-B025-CE4BB1D4BE43}"/>
    <dgm:cxn modelId="{E8C57A89-410A-4CE3-8ECD-72EBDB01311E}" type="presOf" srcId="{37453C0B-2957-4459-B36A-5ED38CE0D82E}" destId="{EF17613A-9255-4E61-8DF0-EC3E44B6AC2E}" srcOrd="0" destOrd="0" presId="urn:microsoft.com/office/officeart/2005/8/layout/vList2"/>
    <dgm:cxn modelId="{B5F512C8-2ADE-4B02-A274-7C70041EB45D}" srcId="{5E1697B8-E2D9-4DDB-9EC7-6B832CEB6D7A}" destId="{37453C0B-2957-4459-B36A-5ED38CE0D82E}" srcOrd="1" destOrd="0" parTransId="{8706C66F-09EF-4DBB-BDAA-066593096EE1}" sibTransId="{D58A14DE-4464-462C-975F-BFB01A25DF08}"/>
    <dgm:cxn modelId="{9576C9EE-85E4-43BC-BF61-137838113EE0}" srcId="{5E1697B8-E2D9-4DDB-9EC7-6B832CEB6D7A}" destId="{FA6CEC26-7277-43FF-973C-9555527EF1B0}" srcOrd="0" destOrd="0" parTransId="{363A69A3-8D74-4C10-A8A1-6E0A4E205EEB}" sibTransId="{A586FECD-81DF-4273-98DB-20A0004E5CB9}"/>
    <dgm:cxn modelId="{6AC1427A-416D-4860-A94F-85D47A2B24C3}" type="presOf" srcId="{16813B02-6472-42DD-8033-14A37CC3A7BE}" destId="{6CBA5AE9-8D9D-484C-B3B8-05C9FD8AE501}" srcOrd="0" destOrd="0" presId="urn:microsoft.com/office/officeart/2005/8/layout/vList2"/>
    <dgm:cxn modelId="{1194A27A-279B-45E3-9FEB-353E8FFF70C8}" type="presParOf" srcId="{9C36B746-D22D-49A0-BC44-E552A800EDD8}" destId="{54826DF0-E76F-4E56-B0C1-4593F32E16A3}" srcOrd="0" destOrd="0" presId="urn:microsoft.com/office/officeart/2005/8/layout/vList2"/>
    <dgm:cxn modelId="{57A0A3B2-8396-4A63-825F-8AA5BC102EA0}" type="presParOf" srcId="{9C36B746-D22D-49A0-BC44-E552A800EDD8}" destId="{D335D303-5FC5-418C-85FC-45B1D9EB60A1}" srcOrd="1" destOrd="0" presId="urn:microsoft.com/office/officeart/2005/8/layout/vList2"/>
    <dgm:cxn modelId="{2C961265-58E5-4DB1-816B-C9C65E74B320}" type="presParOf" srcId="{9C36B746-D22D-49A0-BC44-E552A800EDD8}" destId="{EF17613A-9255-4E61-8DF0-EC3E44B6AC2E}" srcOrd="2" destOrd="0" presId="urn:microsoft.com/office/officeart/2005/8/layout/vList2"/>
    <dgm:cxn modelId="{5184EC2B-C943-4C94-B70C-85811F40E2CC}" type="presParOf" srcId="{9C36B746-D22D-49A0-BC44-E552A800EDD8}" destId="{60694D37-3C55-42A5-AB77-B78159A10C0F}" srcOrd="3" destOrd="0" presId="urn:microsoft.com/office/officeart/2005/8/layout/vList2"/>
    <dgm:cxn modelId="{FAA50319-9BA8-4C07-AC7C-A781DB749679}" type="presParOf" srcId="{9C36B746-D22D-49A0-BC44-E552A800EDD8}" destId="{6CBA5AE9-8D9D-484C-B3B8-05C9FD8AE5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88B6D-5457-4844-A11A-32DC9F087A58}" type="doc">
      <dgm:prSet loTypeId="urn:microsoft.com/office/officeart/2005/8/layout/vList2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7E46C2C-952B-45C6-BF0A-9202D1AA4E15}">
      <dgm:prSet/>
      <dgm:spPr/>
      <dgm:t>
        <a:bodyPr/>
        <a:lstStyle/>
        <a:p>
          <a:pPr rtl="0"/>
          <a:r>
            <a:rPr lang="en-US" dirty="0" smtClean="0"/>
            <a:t>Hypothesis we are testing: Some Martian sand dunes are made of volcanic ash</a:t>
          </a:r>
          <a:endParaRPr lang="en-US" dirty="0"/>
        </a:p>
      </dgm:t>
    </dgm:pt>
    <dgm:pt modelId="{7D85E3AC-2315-4FC3-ACA4-F4F55A84AD52}" type="parTrans" cxnId="{EF1E4A2E-B63C-49CE-BBD3-4F446C3B0DA5}">
      <dgm:prSet/>
      <dgm:spPr/>
      <dgm:t>
        <a:bodyPr/>
        <a:lstStyle/>
        <a:p>
          <a:endParaRPr lang="en-US"/>
        </a:p>
      </dgm:t>
    </dgm:pt>
    <dgm:pt modelId="{B19DB736-A5DC-4F36-AB20-7D47DD370420}" type="sibTrans" cxnId="{EF1E4A2E-B63C-49CE-BBD3-4F446C3B0DA5}">
      <dgm:prSet/>
      <dgm:spPr/>
      <dgm:t>
        <a:bodyPr/>
        <a:lstStyle/>
        <a:p>
          <a:endParaRPr lang="en-US"/>
        </a:p>
      </dgm:t>
    </dgm:pt>
    <dgm:pt modelId="{F1849E6E-62ED-4CD1-BBB5-D7096C10FE9A}" type="pres">
      <dgm:prSet presAssocID="{F0188B6D-5457-4844-A11A-32DC9F087A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5A5E89-6DA2-4F41-A365-ACFC4399C159}" type="pres">
      <dgm:prSet presAssocID="{07E46C2C-952B-45C6-BF0A-9202D1AA4E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D23BE7-1D85-40B3-A351-DF19C03C3A8E}" type="presOf" srcId="{F0188B6D-5457-4844-A11A-32DC9F087A58}" destId="{F1849E6E-62ED-4CD1-BBB5-D7096C10FE9A}" srcOrd="0" destOrd="0" presId="urn:microsoft.com/office/officeart/2005/8/layout/vList2"/>
    <dgm:cxn modelId="{EF1E4A2E-B63C-49CE-BBD3-4F446C3B0DA5}" srcId="{F0188B6D-5457-4844-A11A-32DC9F087A58}" destId="{07E46C2C-952B-45C6-BF0A-9202D1AA4E15}" srcOrd="0" destOrd="0" parTransId="{7D85E3AC-2315-4FC3-ACA4-F4F55A84AD52}" sibTransId="{B19DB736-A5DC-4F36-AB20-7D47DD370420}"/>
    <dgm:cxn modelId="{3EC7FFB9-BA6A-4604-A913-280D60729213}" type="presOf" srcId="{07E46C2C-952B-45C6-BF0A-9202D1AA4E15}" destId="{6D5A5E89-6DA2-4F41-A365-ACFC4399C159}" srcOrd="0" destOrd="0" presId="urn:microsoft.com/office/officeart/2005/8/layout/vList2"/>
    <dgm:cxn modelId="{493C68E0-EC0A-4A98-8BF9-8168B51A3F5A}" type="presParOf" srcId="{F1849E6E-62ED-4CD1-BBB5-D7096C10FE9A}" destId="{6D5A5E89-6DA2-4F41-A365-ACFC4399C1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813BF6-A237-4401-B157-2C0D518F2B4B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3DD10AB-FADE-40A9-BC74-3C9F94F09576}">
      <dgm:prSet/>
      <dgm:spPr/>
      <dgm:t>
        <a:bodyPr/>
        <a:lstStyle/>
        <a:p>
          <a:pPr rtl="0"/>
          <a:r>
            <a:rPr lang="en-US" dirty="0" smtClean="0"/>
            <a:t>The glass has a unique  spectral signature in the near infrared that suggests that is has been weathered by water</a:t>
          </a:r>
          <a:endParaRPr lang="en-US" dirty="0"/>
        </a:p>
      </dgm:t>
    </dgm:pt>
    <dgm:pt modelId="{4A454AC4-BB5C-4C64-9917-E8B57AF16CCB}" type="parTrans" cxnId="{872CCD9E-34BE-489C-84F3-23824B955AA2}">
      <dgm:prSet/>
      <dgm:spPr/>
      <dgm:t>
        <a:bodyPr/>
        <a:lstStyle/>
        <a:p>
          <a:endParaRPr lang="en-US"/>
        </a:p>
      </dgm:t>
    </dgm:pt>
    <dgm:pt modelId="{FD6333DA-E366-4336-BE7A-42AF1D53B33D}" type="sibTrans" cxnId="{872CCD9E-34BE-489C-84F3-23824B955AA2}">
      <dgm:prSet/>
      <dgm:spPr/>
      <dgm:t>
        <a:bodyPr/>
        <a:lstStyle/>
        <a:p>
          <a:endParaRPr lang="en-US"/>
        </a:p>
      </dgm:t>
    </dgm:pt>
    <dgm:pt modelId="{39BD0D67-D2AE-46C8-8DBB-110B94D077CC}" type="pres">
      <dgm:prSet presAssocID="{ED813BF6-A237-4401-B157-2C0D518F2B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90E16-3DD7-4CAE-BF05-EDF4AB405B94}" type="pres">
      <dgm:prSet presAssocID="{D3DD10AB-FADE-40A9-BC74-3C9F94F095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8A9E5-BFC4-4CF9-9DE8-1D48C783F735}" type="presOf" srcId="{D3DD10AB-FADE-40A9-BC74-3C9F94F09576}" destId="{40E90E16-3DD7-4CAE-BF05-EDF4AB405B94}" srcOrd="0" destOrd="0" presId="urn:microsoft.com/office/officeart/2005/8/layout/vList2"/>
    <dgm:cxn modelId="{D022C112-814F-4E01-9563-AFB5619F3BB6}" type="presOf" srcId="{ED813BF6-A237-4401-B157-2C0D518F2B4B}" destId="{39BD0D67-D2AE-46C8-8DBB-110B94D077CC}" srcOrd="0" destOrd="0" presId="urn:microsoft.com/office/officeart/2005/8/layout/vList2"/>
    <dgm:cxn modelId="{872CCD9E-34BE-489C-84F3-23824B955AA2}" srcId="{ED813BF6-A237-4401-B157-2C0D518F2B4B}" destId="{D3DD10AB-FADE-40A9-BC74-3C9F94F09576}" srcOrd="0" destOrd="0" parTransId="{4A454AC4-BB5C-4C64-9917-E8B57AF16CCB}" sibTransId="{FD6333DA-E366-4336-BE7A-42AF1D53B33D}"/>
    <dgm:cxn modelId="{6EC9ED6D-3FD1-4C51-AB13-E0446DC044C1}" type="presParOf" srcId="{39BD0D67-D2AE-46C8-8DBB-110B94D077CC}" destId="{40E90E16-3DD7-4CAE-BF05-EDF4AB405B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F71D6D-5786-4A35-AE99-614E3C9651A5}" type="doc">
      <dgm:prSet loTypeId="urn:microsoft.com/office/officeart/2005/8/layout/vList2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55227B6-9102-492B-853C-B62EEB0E30ED}">
      <dgm:prSet custT="1"/>
      <dgm:spPr/>
      <dgm:t>
        <a:bodyPr/>
        <a:lstStyle/>
        <a:p>
          <a:pPr rtl="0"/>
          <a:r>
            <a:rPr lang="en-US" sz="1900" b="0" dirty="0" smtClean="0"/>
            <a:t>Weathered glass has a peak at shorter wavelengths and the shape of the spectrum turns out to be more concave up</a:t>
          </a:r>
          <a:endParaRPr lang="en-US" sz="1900" b="0" dirty="0"/>
        </a:p>
      </dgm:t>
    </dgm:pt>
    <dgm:pt modelId="{A01DB06C-4B49-4BFA-BC17-98CB55423EEF}" type="parTrans" cxnId="{25D63CD2-314E-4702-BADE-81563DD8EC25}">
      <dgm:prSet/>
      <dgm:spPr/>
      <dgm:t>
        <a:bodyPr/>
        <a:lstStyle/>
        <a:p>
          <a:endParaRPr lang="en-US"/>
        </a:p>
      </dgm:t>
    </dgm:pt>
    <dgm:pt modelId="{E2224782-48F6-4055-AC0F-4A50E04EA295}" type="sibTrans" cxnId="{25D63CD2-314E-4702-BADE-81563DD8EC25}">
      <dgm:prSet/>
      <dgm:spPr/>
      <dgm:t>
        <a:bodyPr/>
        <a:lstStyle/>
        <a:p>
          <a:endParaRPr lang="en-US"/>
        </a:p>
      </dgm:t>
    </dgm:pt>
    <dgm:pt modelId="{4D73F78F-1AB5-45E9-8945-FA5565DC53C3}" type="pres">
      <dgm:prSet presAssocID="{B5F71D6D-5786-4A35-AE99-614E3C9651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14D32B-F524-4D44-AB51-B53665E6479C}" type="pres">
      <dgm:prSet presAssocID="{155227B6-9102-492B-853C-B62EEB0E30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62693-1C10-47AD-9CB2-3AD855E2165D}" type="presOf" srcId="{B5F71D6D-5786-4A35-AE99-614E3C9651A5}" destId="{4D73F78F-1AB5-45E9-8945-FA5565DC53C3}" srcOrd="0" destOrd="0" presId="urn:microsoft.com/office/officeart/2005/8/layout/vList2"/>
    <dgm:cxn modelId="{6E9359A8-70C0-48E6-844A-B1B1CA4D9594}" type="presOf" srcId="{155227B6-9102-492B-853C-B62EEB0E30ED}" destId="{ED14D32B-F524-4D44-AB51-B53665E6479C}" srcOrd="0" destOrd="0" presId="urn:microsoft.com/office/officeart/2005/8/layout/vList2"/>
    <dgm:cxn modelId="{25D63CD2-314E-4702-BADE-81563DD8EC25}" srcId="{B5F71D6D-5786-4A35-AE99-614E3C9651A5}" destId="{155227B6-9102-492B-853C-B62EEB0E30ED}" srcOrd="0" destOrd="0" parTransId="{A01DB06C-4B49-4BFA-BC17-98CB55423EEF}" sibTransId="{E2224782-48F6-4055-AC0F-4A50E04EA295}"/>
    <dgm:cxn modelId="{E0332E7D-6D65-4B76-8FFC-A81B58E82F7E}" type="presParOf" srcId="{4D73F78F-1AB5-45E9-8945-FA5565DC53C3}" destId="{ED14D32B-F524-4D44-AB51-B53665E647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F762C4-C8E8-4677-9DCE-BA3715697760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3245443-91BF-4B42-9938-96853CE03800}">
      <dgm:prSet/>
      <dgm:spPr/>
      <dgm:t>
        <a:bodyPr/>
        <a:lstStyle/>
        <a:p>
          <a:pPr rtl="0"/>
          <a:r>
            <a:rPr lang="en-US" b="1" dirty="0" smtClean="0"/>
            <a:t>We calculated the median of the albedo, peak position and concavity for 50 dune fields to locate glass</a:t>
          </a:r>
          <a:endParaRPr lang="en-US" b="1" dirty="0"/>
        </a:p>
      </dgm:t>
    </dgm:pt>
    <dgm:pt modelId="{781CBC75-BC81-4CF2-BDAD-5DBB8C267673}" type="parTrans" cxnId="{B560044B-81D5-4D80-A347-6DC51EF67F24}">
      <dgm:prSet/>
      <dgm:spPr/>
      <dgm:t>
        <a:bodyPr/>
        <a:lstStyle/>
        <a:p>
          <a:endParaRPr lang="en-US"/>
        </a:p>
      </dgm:t>
    </dgm:pt>
    <dgm:pt modelId="{6722CDAA-7FEA-4A25-B65C-8A3082E5EF16}" type="sibTrans" cxnId="{B560044B-81D5-4D80-A347-6DC51EF67F24}">
      <dgm:prSet/>
      <dgm:spPr/>
      <dgm:t>
        <a:bodyPr/>
        <a:lstStyle/>
        <a:p>
          <a:endParaRPr lang="en-US"/>
        </a:p>
      </dgm:t>
    </dgm:pt>
    <dgm:pt modelId="{CA073560-9DBA-4636-9D67-765A43B0CB28}" type="pres">
      <dgm:prSet presAssocID="{88F762C4-C8E8-4677-9DCE-BA37156977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69683-F96F-4A87-9CDE-516A01706446}" type="pres">
      <dgm:prSet presAssocID="{63245443-91BF-4B42-9938-96853CE038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0044B-81D5-4D80-A347-6DC51EF67F24}" srcId="{88F762C4-C8E8-4677-9DCE-BA3715697760}" destId="{63245443-91BF-4B42-9938-96853CE03800}" srcOrd="0" destOrd="0" parTransId="{781CBC75-BC81-4CF2-BDAD-5DBB8C267673}" sibTransId="{6722CDAA-7FEA-4A25-B65C-8A3082E5EF16}"/>
    <dgm:cxn modelId="{C02FBA57-7C97-409D-AE34-3DB674EA5FFF}" type="presOf" srcId="{63245443-91BF-4B42-9938-96853CE03800}" destId="{62469683-F96F-4A87-9CDE-516A01706446}" srcOrd="0" destOrd="0" presId="urn:microsoft.com/office/officeart/2005/8/layout/vList2"/>
    <dgm:cxn modelId="{BA59B54E-FFD4-40C3-A6FF-4033F1B91C47}" type="presOf" srcId="{88F762C4-C8E8-4677-9DCE-BA3715697760}" destId="{CA073560-9DBA-4636-9D67-765A43B0CB28}" srcOrd="0" destOrd="0" presId="urn:microsoft.com/office/officeart/2005/8/layout/vList2"/>
    <dgm:cxn modelId="{3712F150-E2D0-4B42-B052-2A4B27293D3E}" type="presParOf" srcId="{CA073560-9DBA-4636-9D67-765A43B0CB28}" destId="{62469683-F96F-4A87-9CDE-516A017064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F80DC8-8FF3-415C-B4B6-EBC3156E4FD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7878CD-B056-4D08-A1AD-24975815DC76}">
      <dgm:prSet/>
      <dgm:spPr/>
      <dgm:t>
        <a:bodyPr/>
        <a:lstStyle/>
        <a:p>
          <a:pPr rtl="0"/>
          <a:r>
            <a:rPr lang="en-US" dirty="0" smtClean="0"/>
            <a:t>Albedo:</a:t>
          </a:r>
        </a:p>
        <a:p>
          <a:pPr rtl="0"/>
          <a:r>
            <a:rPr lang="en-US" dirty="0" smtClean="0"/>
            <a:t>Is a measure of the brightness of the dunes, and glass should have a low albedo</a:t>
          </a:r>
          <a:endParaRPr lang="en-US" dirty="0"/>
        </a:p>
      </dgm:t>
    </dgm:pt>
    <dgm:pt modelId="{7208D857-94A9-4F08-8F9E-943139164A84}" type="parTrans" cxnId="{E3ED6F60-2F57-4046-AE49-1D9273577FCB}">
      <dgm:prSet/>
      <dgm:spPr/>
      <dgm:t>
        <a:bodyPr/>
        <a:lstStyle/>
        <a:p>
          <a:endParaRPr lang="en-US"/>
        </a:p>
      </dgm:t>
    </dgm:pt>
    <dgm:pt modelId="{D3AB3F18-0C10-41A4-ADB5-347DF8FF78DE}" type="sibTrans" cxnId="{E3ED6F60-2F57-4046-AE49-1D9273577FCB}">
      <dgm:prSet/>
      <dgm:spPr/>
      <dgm:t>
        <a:bodyPr/>
        <a:lstStyle/>
        <a:p>
          <a:endParaRPr lang="en-US"/>
        </a:p>
      </dgm:t>
    </dgm:pt>
    <dgm:pt modelId="{8161005E-5567-4F55-81F5-F9381E4D1781}" type="pres">
      <dgm:prSet presAssocID="{A9F80DC8-8FF3-415C-B4B6-EBC3156E4F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93329-C401-4371-BFE4-61B2E8173600}" type="pres">
      <dgm:prSet presAssocID="{B67878CD-B056-4D08-A1AD-24975815DC76}" presName="parentText" presStyleLbl="node1" presStyleIdx="0" presStyleCnt="1" custLinFactNeighborY="321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D6F60-2F57-4046-AE49-1D9273577FCB}" srcId="{A9F80DC8-8FF3-415C-B4B6-EBC3156E4FD7}" destId="{B67878CD-B056-4D08-A1AD-24975815DC76}" srcOrd="0" destOrd="0" parTransId="{7208D857-94A9-4F08-8F9E-943139164A84}" sibTransId="{D3AB3F18-0C10-41A4-ADB5-347DF8FF78DE}"/>
    <dgm:cxn modelId="{D2E61CAC-26A0-47E3-AF3C-83EFDEE6F5A9}" type="presOf" srcId="{A9F80DC8-8FF3-415C-B4B6-EBC3156E4FD7}" destId="{8161005E-5567-4F55-81F5-F9381E4D1781}" srcOrd="0" destOrd="0" presId="urn:microsoft.com/office/officeart/2005/8/layout/vList2"/>
    <dgm:cxn modelId="{2E455E66-4B41-4BC1-B083-4220F00CA511}" type="presOf" srcId="{B67878CD-B056-4D08-A1AD-24975815DC76}" destId="{1C793329-C401-4371-BFE4-61B2E8173600}" srcOrd="0" destOrd="0" presId="urn:microsoft.com/office/officeart/2005/8/layout/vList2"/>
    <dgm:cxn modelId="{FA083E24-1FC8-4C52-B434-1A9388BC0DE4}" type="presParOf" srcId="{8161005E-5567-4F55-81F5-F9381E4D1781}" destId="{1C793329-C401-4371-BFE4-61B2E81736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5F4AC5-A0D0-4714-97B9-98A648345270}">
      <dsp:nvSpPr>
        <dsp:cNvPr id="0" name=""/>
        <dsp:cNvSpPr/>
      </dsp:nvSpPr>
      <dsp:spPr>
        <a:xfrm>
          <a:off x="0" y="8129"/>
          <a:ext cx="2743200" cy="5171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Figure 1: Crescentic Sand Dune  in Nambia, Africa</a:t>
          </a:r>
          <a:endParaRPr lang="en-US" sz="1300" kern="1200" dirty="0"/>
        </a:p>
      </dsp:txBody>
      <dsp:txXfrm>
        <a:off x="0" y="8129"/>
        <a:ext cx="2743200" cy="5171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485929-B2A2-46D9-A2DF-70CEC6C46EC5}">
      <dsp:nvSpPr>
        <dsp:cNvPr id="0" name=""/>
        <dsp:cNvSpPr/>
      </dsp:nvSpPr>
      <dsp:spPr>
        <a:xfrm>
          <a:off x="0" y="63630"/>
          <a:ext cx="4572000" cy="989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Dunes  are created through erosion of rocks and weathering, dunes shift and move in different directions</a:t>
          </a:r>
          <a:endParaRPr lang="en-US" sz="1800" kern="1200" dirty="0"/>
        </a:p>
      </dsp:txBody>
      <dsp:txXfrm>
        <a:off x="0" y="63630"/>
        <a:ext cx="4572000" cy="989820"/>
      </dsp:txXfrm>
    </dsp:sp>
    <dsp:sp modelId="{AE60841E-431E-4858-91B5-46C4812574A6}">
      <dsp:nvSpPr>
        <dsp:cNvPr id="0" name=""/>
        <dsp:cNvSpPr/>
      </dsp:nvSpPr>
      <dsp:spPr>
        <a:xfrm>
          <a:off x="0" y="1105290"/>
          <a:ext cx="4572000" cy="989820"/>
        </a:xfrm>
        <a:prstGeom prst="roundRect">
          <a:avLst/>
        </a:prstGeom>
        <a:gradFill rotWithShape="0">
          <a:gsLst>
            <a:gs pos="0">
              <a:schemeClr val="accent3">
                <a:hueOff val="593285"/>
                <a:satOff val="11162"/>
                <a:lumOff val="2941"/>
                <a:alphaOff val="0"/>
                <a:shade val="47500"/>
                <a:satMod val="137000"/>
              </a:schemeClr>
            </a:gs>
            <a:gs pos="55000">
              <a:schemeClr val="accent3">
                <a:hueOff val="593285"/>
                <a:satOff val="11162"/>
                <a:lumOff val="2941"/>
                <a:alphaOff val="0"/>
                <a:shade val="69000"/>
                <a:satMod val="137000"/>
              </a:schemeClr>
            </a:gs>
            <a:gs pos="100000">
              <a:schemeClr val="accent3">
                <a:hueOff val="593285"/>
                <a:satOff val="11162"/>
                <a:lumOff val="294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Dunes on Earth are created by the erosion of by rocks by rivers and oceans</a:t>
          </a:r>
          <a:endParaRPr lang="en-US" sz="1800" kern="1200" dirty="0"/>
        </a:p>
      </dsp:txBody>
      <dsp:txXfrm>
        <a:off x="0" y="1105290"/>
        <a:ext cx="4572000" cy="989820"/>
      </dsp:txXfrm>
    </dsp:sp>
    <dsp:sp modelId="{D73673D8-11A2-40FA-B724-7BE67A0FF650}">
      <dsp:nvSpPr>
        <dsp:cNvPr id="0" name=""/>
        <dsp:cNvSpPr/>
      </dsp:nvSpPr>
      <dsp:spPr>
        <a:xfrm>
          <a:off x="0" y="2133600"/>
          <a:ext cx="4572000" cy="989820"/>
        </a:xfrm>
        <a:prstGeom prst="roundRect">
          <a:avLst/>
        </a:prstGeom>
        <a:gradFill rotWithShape="0">
          <a:gsLst>
            <a:gs pos="0">
              <a:schemeClr val="accent3">
                <a:hueOff val="1186571"/>
                <a:satOff val="22323"/>
                <a:lumOff val="5883"/>
                <a:alphaOff val="0"/>
                <a:shade val="47500"/>
                <a:satMod val="137000"/>
              </a:schemeClr>
            </a:gs>
            <a:gs pos="55000">
              <a:schemeClr val="accent3">
                <a:hueOff val="1186571"/>
                <a:satOff val="22323"/>
                <a:lumOff val="5883"/>
                <a:alphaOff val="0"/>
                <a:shade val="69000"/>
                <a:satMod val="137000"/>
              </a:schemeClr>
            </a:gs>
            <a:gs pos="100000">
              <a:schemeClr val="accent3">
                <a:hueOff val="1186571"/>
                <a:satOff val="22323"/>
                <a:lumOff val="588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Rivers and oceans are a rare find on Mars</a:t>
          </a:r>
          <a:r>
            <a:rPr lang="en-US" sz="1800" b="1" kern="1200" dirty="0" smtClean="0"/>
            <a:t>, so how is sand created on Mars?</a:t>
          </a:r>
          <a:endParaRPr lang="en-US" sz="1800" b="1" kern="1200" dirty="0"/>
        </a:p>
      </dsp:txBody>
      <dsp:txXfrm>
        <a:off x="0" y="2133600"/>
        <a:ext cx="4572000" cy="9898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835048-9520-48B4-BD1B-DFDFF9CC66FD}">
      <dsp:nvSpPr>
        <dsp:cNvPr id="0" name=""/>
        <dsp:cNvSpPr/>
      </dsp:nvSpPr>
      <dsp:spPr>
        <a:xfrm>
          <a:off x="0" y="124912"/>
          <a:ext cx="4724399" cy="359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Figure 2: Different types of Dunes on Mars(McKee,1979)</a:t>
          </a:r>
          <a:endParaRPr lang="en-US" sz="1500" kern="1200" dirty="0"/>
        </a:p>
      </dsp:txBody>
      <dsp:txXfrm>
        <a:off x="0" y="124912"/>
        <a:ext cx="4724399" cy="3597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826DF0-E76F-4E56-B0C1-4593F32E16A3}">
      <dsp:nvSpPr>
        <dsp:cNvPr id="0" name=""/>
        <dsp:cNvSpPr/>
      </dsp:nvSpPr>
      <dsp:spPr>
        <a:xfrm>
          <a:off x="0" y="1066801"/>
          <a:ext cx="8763000" cy="4797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glass might be volcanic ash which once came from volcanic eruptions</a:t>
          </a:r>
          <a:endParaRPr lang="en-US" sz="2000" kern="1200" dirty="0"/>
        </a:p>
      </dsp:txBody>
      <dsp:txXfrm>
        <a:off x="0" y="1066801"/>
        <a:ext cx="8763000" cy="479700"/>
      </dsp:txXfrm>
    </dsp:sp>
    <dsp:sp modelId="{EF17613A-9255-4E61-8DF0-EC3E44B6AC2E}">
      <dsp:nvSpPr>
        <dsp:cNvPr id="0" name=""/>
        <dsp:cNvSpPr/>
      </dsp:nvSpPr>
      <dsp:spPr>
        <a:xfrm>
          <a:off x="0" y="1"/>
          <a:ext cx="8763000" cy="4797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3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Dunes on Mars contain volcanic minerals like olivine, pyroxene like Earth</a:t>
          </a:r>
          <a:endParaRPr lang="en-US" sz="2000" kern="1200" dirty="0"/>
        </a:p>
      </dsp:txBody>
      <dsp:txXfrm>
        <a:off x="0" y="1"/>
        <a:ext cx="8763000" cy="479700"/>
      </dsp:txXfrm>
    </dsp:sp>
    <dsp:sp modelId="{6CBA5AE9-8D9D-484C-B3B8-05C9FD8AE501}">
      <dsp:nvSpPr>
        <dsp:cNvPr id="0" name=""/>
        <dsp:cNvSpPr/>
      </dsp:nvSpPr>
      <dsp:spPr>
        <a:xfrm>
          <a:off x="0" y="533400"/>
          <a:ext cx="8763000" cy="4797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3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Glass was recently discovered in the north polar sand sea on Mars</a:t>
          </a:r>
          <a:endParaRPr lang="en-US" sz="2000" kern="1200" dirty="0"/>
        </a:p>
      </dsp:txBody>
      <dsp:txXfrm>
        <a:off x="0" y="533400"/>
        <a:ext cx="8763000" cy="4797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A5E89-6DA2-4F41-A365-ACFC4399C159}">
      <dsp:nvSpPr>
        <dsp:cNvPr id="0" name=""/>
        <dsp:cNvSpPr/>
      </dsp:nvSpPr>
      <dsp:spPr>
        <a:xfrm>
          <a:off x="0" y="14580"/>
          <a:ext cx="7467600" cy="1113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Hypothesis we are testing: Some Martian sand dunes are made of volcanic ash</a:t>
          </a:r>
          <a:endParaRPr lang="en-US" sz="2800" kern="1200" dirty="0"/>
        </a:p>
      </dsp:txBody>
      <dsp:txXfrm>
        <a:off x="0" y="14580"/>
        <a:ext cx="7467600" cy="1113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E90E16-3DD7-4CAE-BF05-EDF4AB405B94}">
      <dsp:nvSpPr>
        <dsp:cNvPr id="0" name=""/>
        <dsp:cNvSpPr/>
      </dsp:nvSpPr>
      <dsp:spPr>
        <a:xfrm>
          <a:off x="0" y="45885"/>
          <a:ext cx="3276600" cy="135602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glass has a unique  spectral signature in the near infrared that suggests that is has been weathered by water</a:t>
          </a:r>
          <a:endParaRPr lang="en-US" sz="1900" kern="1200" dirty="0"/>
        </a:p>
      </dsp:txBody>
      <dsp:txXfrm>
        <a:off x="0" y="45885"/>
        <a:ext cx="3276600" cy="13560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4D32B-F524-4D44-AB51-B53665E6479C}">
      <dsp:nvSpPr>
        <dsp:cNvPr id="0" name=""/>
        <dsp:cNvSpPr/>
      </dsp:nvSpPr>
      <dsp:spPr>
        <a:xfrm>
          <a:off x="0" y="229949"/>
          <a:ext cx="3429000" cy="13689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shade val="8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Weathered glass has a peak at shorter wavelengths and the shape of the spectrum turns out to be more concave up</a:t>
          </a:r>
          <a:endParaRPr lang="en-US" sz="1900" b="0" kern="1200" dirty="0"/>
        </a:p>
      </dsp:txBody>
      <dsp:txXfrm>
        <a:off x="0" y="229949"/>
        <a:ext cx="3429000" cy="13689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69683-F96F-4A87-9CDE-516A01706446}">
      <dsp:nvSpPr>
        <dsp:cNvPr id="0" name=""/>
        <dsp:cNvSpPr/>
      </dsp:nvSpPr>
      <dsp:spPr>
        <a:xfrm>
          <a:off x="0" y="7785"/>
          <a:ext cx="3352800" cy="13560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We calculated the median of the albedo, peak position and concavity for 50 dune fields to locate glass</a:t>
          </a:r>
          <a:endParaRPr lang="en-US" sz="1900" b="1" kern="1200" dirty="0"/>
        </a:p>
      </dsp:txBody>
      <dsp:txXfrm>
        <a:off x="0" y="7785"/>
        <a:ext cx="3352800" cy="135602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2C38A-E308-4BFE-BC2D-A073812675F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91EB9-9414-4301-BC8D-79AB6237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612BAC-5A95-4D7F-A0B0-EF9FD667A28D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4C2F98-F8E3-497E-9D0F-54A9FAF24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18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3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1.jpeg"/><Relationship Id="rId2" Type="http://schemas.openxmlformats.org/officeDocument/2006/relationships/image" Target="../media/image6.jpeg"/><Relationship Id="rId16" Type="http://schemas.openxmlformats.org/officeDocument/2006/relationships/image" Target="../media/image10.jpeg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jpeg"/><Relationship Id="rId22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2.tif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4.pn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0"/>
            <a:ext cx="9144001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85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Dune Exploration on Mars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0386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 pitchFamily="34" charset="0"/>
              </a:rPr>
              <a:t>Student: Danielle Clarke and Mentor: Briony Horgan</a:t>
            </a:r>
            <a:endParaRPr lang="en-US" sz="2000" dirty="0">
              <a:latin typeface="Franklin Gothic Boo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248400"/>
            <a:ext cx="563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31353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C00000"/>
                </a:solidFill>
                <a:latin typeface="Perpetua" pitchFamily="18" charset="0"/>
                <a:cs typeface="Arial" pitchFamily="34" charset="0"/>
              </a:rPr>
              <a:t>ASU/NASA Space Grant Program</a:t>
            </a:r>
            <a:endParaRPr lang="en-US" sz="3200" b="1" dirty="0" smtClean="0">
              <a:solidFill>
                <a:srgbClr val="C00000"/>
              </a:solidFill>
              <a:latin typeface="Perpetua" pitchFamily="18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6248400"/>
            <a:ext cx="1066800" cy="609600"/>
          </a:xfrm>
          <a:prstGeom prst="rect">
            <a:avLst/>
          </a:prstGeom>
        </p:spPr>
      </p:pic>
      <p:pic>
        <p:nvPicPr>
          <p:cNvPr id="14" name="Picture 13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6248400"/>
            <a:ext cx="914400" cy="609600"/>
          </a:xfrm>
          <a:prstGeom prst="rect">
            <a:avLst/>
          </a:prstGeom>
        </p:spPr>
      </p:pic>
      <p:pic>
        <p:nvPicPr>
          <p:cNvPr id="15" name="Picture 14" descr="Pictur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8523" y="6229795"/>
            <a:ext cx="775477" cy="62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e_on_m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543800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Franklin Gothic Heavy" pitchFamily="34" charset="0"/>
              </a:rPr>
              <a:t>Thank you</a:t>
            </a:r>
            <a:endParaRPr lang="en-US" sz="8000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Franklin Gothic Heavy" pitchFamily="34" charset="0"/>
              </a:rPr>
              <a:t>What does our data say about the glass in the dune fields on Mars?</a:t>
            </a:r>
            <a:endParaRPr lang="en-US" dirty="0">
              <a:latin typeface="Franklin Gothic Heavy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914400"/>
          <a:ext cx="855918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953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9: Albed0 Vs. Peak Position of All Dunes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5486400"/>
          <a:ext cx="7543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1371600" y="1981200"/>
            <a:ext cx="59436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584830">
            <a:off x="4673908" y="223790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Glass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44196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Franklin Gothic Heavy" pitchFamily="34" charset="0"/>
              </a:rPr>
              <a:t>Visual Data</a:t>
            </a:r>
            <a:endParaRPr lang="en-US" sz="3600" dirty="0">
              <a:latin typeface="Franklin Gothic Heavy" pitchFamily="34" charset="0"/>
            </a:endParaRPr>
          </a:p>
        </p:txBody>
      </p:sp>
      <p:pic>
        <p:nvPicPr>
          <p:cNvPr id="4" name="Picture 3" descr="Pictur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85800"/>
            <a:ext cx="4114800" cy="43434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152400" y="5257800"/>
          <a:ext cx="4419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876800" y="5257800"/>
          <a:ext cx="4038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990601"/>
          <a:ext cx="8610600" cy="5229998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743333">
                <a:tc>
                  <a:txBody>
                    <a:bodyPr/>
                    <a:lstStyle/>
                    <a:p>
                      <a:r>
                        <a:rPr lang="en-US" b="1" dirty="0"/>
                        <a:t>Latitudinal Region</a:t>
                      </a:r>
                      <a:endParaRPr lang="en-US" b="1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Number of Dune Fields</a:t>
                      </a:r>
                      <a:endParaRPr lang="en-US" b="1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% of Total Number of Dune Fields</a:t>
                      </a:r>
                      <a:endParaRPr lang="en-US" b="1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Area of Dune Fields (km</a:t>
                      </a:r>
                      <a:r>
                        <a:rPr lang="en-US" b="1" baseline="30000" dirty="0"/>
                        <a:t>2</a:t>
                      </a:r>
                      <a:r>
                        <a:rPr lang="en-US" b="1" dirty="0"/>
                        <a:t>)</a:t>
                      </a:r>
                      <a:endParaRPr lang="en-US" b="1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% of Total Area</a:t>
                      </a:r>
                      <a:endParaRPr lang="en-US" b="1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33">
                <a:tc>
                  <a:txBody>
                    <a:bodyPr/>
                    <a:lstStyle/>
                    <a:p>
                      <a:r>
                        <a:rPr lang="en-US"/>
                        <a:t>30° to 65° N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1.6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1507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33">
                <a:tc>
                  <a:txBody>
                    <a:bodyPr/>
                    <a:lstStyle/>
                    <a:p>
                      <a:r>
                        <a:rPr lang="en-US"/>
                        <a:t>0° to 30° N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6.6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5165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33">
                <a:tc>
                  <a:txBody>
                    <a:bodyPr/>
                    <a:lstStyle/>
                    <a:p>
                      <a:r>
                        <a:rPr lang="en-US"/>
                        <a:t>0° to 30° S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37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6.8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13,275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19.0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33">
                <a:tc>
                  <a:txBody>
                    <a:bodyPr/>
                    <a:lstStyle/>
                    <a:p>
                      <a:r>
                        <a:rPr lang="en-US"/>
                        <a:t>30° to 65° S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465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85.0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49,803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71.4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33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  <a:endParaRPr lang="en-US" b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547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69,750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en-US" b="0" dirty="0">
                        <a:latin typeface="Franklin Gothic Heavy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4124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10: Amount of dune fields on Mars from North to South (www.mar-dunes.org)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863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Heavy" pitchFamily="34" charset="0"/>
              </a:rPr>
              <a:t>Mars Global Digital Dunes Database</a:t>
            </a:r>
            <a:endParaRPr lang="en-US" sz="2800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Franklin Gothic Heavy" pitchFamily="34" charset="0"/>
              </a:rPr>
              <a:t>What are Sand Dunes?</a:t>
            </a:r>
            <a:endParaRPr lang="en-US" sz="3600" dirty="0">
              <a:latin typeface="Franklin Gothic Heavy" pitchFamily="34" charset="0"/>
            </a:endParaRPr>
          </a:p>
        </p:txBody>
      </p:sp>
      <p:pic>
        <p:nvPicPr>
          <p:cNvPr id="2050" name="Picture 2" descr="http://static.ddmcdn.com/gif/sand-du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5562600" y="3429000"/>
          <a:ext cx="2743200" cy="53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914400"/>
          <a:ext cx="4572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0" y="31318200"/>
            <a:ext cx="2450818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barchanoi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600" y="4191000"/>
            <a:ext cx="2209800" cy="1977771"/>
          </a:xfrm>
          <a:prstGeom prst="rect">
            <a:avLst/>
          </a:prstGeom>
        </p:spPr>
      </p:pic>
      <p:pic>
        <p:nvPicPr>
          <p:cNvPr id="15" name="Picture 14" descr="linea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90800" y="4191000"/>
            <a:ext cx="2057400" cy="1981200"/>
          </a:xfrm>
          <a:prstGeom prst="rect">
            <a:avLst/>
          </a:prstGeom>
        </p:spPr>
      </p:pic>
      <p:pic>
        <p:nvPicPr>
          <p:cNvPr id="16" name="Picture 15" descr="sheet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76800" y="4191000"/>
            <a:ext cx="2290405" cy="1981200"/>
          </a:xfrm>
          <a:prstGeom prst="rect">
            <a:avLst/>
          </a:prstGeom>
        </p:spPr>
      </p:pic>
      <p:pic>
        <p:nvPicPr>
          <p:cNvPr id="17" name="Picture 16" descr="transvers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15201" y="4191000"/>
            <a:ext cx="1828799" cy="1905000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/>
        </p:nvGraphicFramePr>
        <p:xfrm>
          <a:off x="457200" y="6248400"/>
          <a:ext cx="4724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762000"/>
          <a:ext cx="8763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863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Heavy" pitchFamily="34" charset="0"/>
              </a:rPr>
              <a:t>What are sand dunes made of on Mars?</a:t>
            </a:r>
            <a:endParaRPr lang="en-US" sz="2800" dirty="0">
              <a:latin typeface="Franklin Gothic Heavy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85800" y="5334000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:\hs-1999-27-b-full_tif.t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2438400"/>
            <a:ext cx="2743200" cy="2743200"/>
          </a:xfrm>
          <a:prstGeom prst="rect">
            <a:avLst/>
          </a:prstGeom>
          <a:noFill/>
        </p:spPr>
      </p:pic>
      <p:pic>
        <p:nvPicPr>
          <p:cNvPr id="1027" name="Picture 3" descr="H:\PSP_009195_2550_IRB_zoo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2438400"/>
            <a:ext cx="3667321" cy="27432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2667000" y="2971800"/>
            <a:ext cx="2286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28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Heavy" pitchFamily="34" charset="0"/>
              </a:rPr>
              <a:t>How do we identify glass on Mars?</a:t>
            </a:r>
            <a:endParaRPr lang="en-US" sz="2800" dirty="0">
              <a:latin typeface="Franklin Gothic Heavy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14400"/>
            <a:ext cx="4953000" cy="556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724400" cy="4571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62400" y="1981200"/>
            <a:ext cx="12192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rgbClr val="FF0000"/>
                </a:solidFill>
                <a:latin typeface="Franklin Gothic Heavy" pitchFamily="34" charset="0"/>
              </a:rPr>
              <a:t>Dust</a:t>
            </a:r>
          </a:p>
          <a:p>
            <a:endParaRPr lang="en-US" sz="1300" dirty="0" smtClean="0">
              <a:solidFill>
                <a:srgbClr val="FF0000"/>
              </a:solidFill>
              <a:latin typeface="Franklin Gothic Heavy" pitchFamily="34" charset="0"/>
            </a:endParaRPr>
          </a:p>
          <a:p>
            <a:r>
              <a:rPr lang="en-US" sz="1300" dirty="0" smtClean="0">
                <a:solidFill>
                  <a:srgbClr val="FFC000"/>
                </a:solidFill>
                <a:latin typeface="Franklin Gothic Heavy" pitchFamily="34" charset="0"/>
              </a:rPr>
              <a:t>Basaltic Dunes</a:t>
            </a:r>
          </a:p>
          <a:p>
            <a:endParaRPr lang="en-US" sz="1300" dirty="0" smtClean="0">
              <a:solidFill>
                <a:srgbClr val="FF0000"/>
              </a:solidFill>
              <a:latin typeface="Franklin Gothic Heavy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Franklin Gothic Heavy" pitchFamily="34" charset="0"/>
            </a:endParaRPr>
          </a:p>
          <a:p>
            <a:r>
              <a:rPr lang="en-US" sz="1200" dirty="0" smtClean="0">
                <a:solidFill>
                  <a:srgbClr val="92D050"/>
                </a:solidFill>
                <a:latin typeface="Franklin Gothic Heavy" pitchFamily="34" charset="0"/>
              </a:rPr>
              <a:t>Unweathered Glass</a:t>
            </a:r>
          </a:p>
          <a:p>
            <a:endParaRPr lang="en-US" sz="1300" dirty="0" smtClean="0">
              <a:solidFill>
                <a:srgbClr val="FF0000"/>
              </a:solidFill>
              <a:latin typeface="Franklin Gothic Heavy" pitchFamily="34" charset="0"/>
            </a:endParaRPr>
          </a:p>
          <a:p>
            <a:r>
              <a:rPr lang="en-US" sz="1300" dirty="0" smtClean="0">
                <a:solidFill>
                  <a:srgbClr val="0070C0"/>
                </a:solidFill>
                <a:latin typeface="Franklin Gothic Heavy" pitchFamily="34" charset="0"/>
              </a:rPr>
              <a:t>More  Weathered</a:t>
            </a:r>
          </a:p>
          <a:p>
            <a:r>
              <a:rPr lang="en-US" sz="1300" dirty="0" smtClean="0">
                <a:solidFill>
                  <a:srgbClr val="0070C0"/>
                </a:solidFill>
                <a:latin typeface="Franklin Gothic Heavy" pitchFamily="34" charset="0"/>
              </a:rPr>
              <a:t>Glass</a:t>
            </a:r>
          </a:p>
          <a:p>
            <a:endParaRPr lang="en-US" sz="1300" dirty="0" smtClean="0">
              <a:solidFill>
                <a:schemeClr val="accent3">
                  <a:lumMod val="50000"/>
                </a:schemeClr>
              </a:solidFill>
              <a:latin typeface="Franklin Gothic Heavy" pitchFamily="34" charset="0"/>
            </a:endParaRPr>
          </a:p>
          <a:p>
            <a:endParaRPr lang="en-US" sz="1300" dirty="0" smtClean="0">
              <a:solidFill>
                <a:schemeClr val="accent3">
                  <a:lumMod val="50000"/>
                </a:schemeClr>
              </a:solidFill>
              <a:latin typeface="Franklin Gothic Heavy" pitchFamily="34" charset="0"/>
            </a:endParaRPr>
          </a:p>
          <a:p>
            <a:r>
              <a:rPr lang="en-US" sz="1300" dirty="0" smtClean="0">
                <a:solidFill>
                  <a:srgbClr val="7030A0"/>
                </a:solidFill>
                <a:latin typeface="Franklin Gothic Heavy" pitchFamily="34" charset="0"/>
              </a:rPr>
              <a:t>Very Weathered Glass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295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Shape gets more concave with weathering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Peaks shift to the left with weathering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Heavy" pitchFamily="34" charset="0"/>
              </a:rPr>
              <a:t>Near Infrared Spectra on Mars</a:t>
            </a:r>
          </a:p>
          <a:p>
            <a:endParaRPr lang="en-US" dirty="0">
              <a:latin typeface="Franklin Gothic Heavy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133600" y="19050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43000" y="18288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48000" y="19050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/>
        </p:nvGraphicFramePr>
        <p:xfrm>
          <a:off x="5486400" y="1066800"/>
          <a:ext cx="32766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5486400" y="2743200"/>
          <a:ext cx="3429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334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Near Infrared Spectra on Mars</a:t>
            </a:r>
            <a:endParaRPr lang="en-US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5486400" y="4953000"/>
          <a:ext cx="3352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8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Heavy" pitchFamily="34" charset="0"/>
              </a:rPr>
              <a:t>Where are the Dunes on Mars Located?</a:t>
            </a:r>
            <a:endParaRPr lang="en-US" sz="2400" dirty="0">
              <a:latin typeface="Franklin Gothic Heavy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1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4:</a:t>
            </a:r>
            <a:r>
              <a:rPr lang="en-US" dirty="0" smtClean="0">
                <a:latin typeface="Franklin Gothic Heavy" pitchFamily="34" charset="0"/>
              </a:rPr>
              <a:t>Map of Mars, Dunes are in yellow</a:t>
            </a:r>
          </a:p>
          <a:p>
            <a:pPr algn="ctr"/>
            <a:r>
              <a:rPr lang="en-US" dirty="0" smtClean="0"/>
              <a:t> ( Mars Global Digital Dune Database).</a:t>
            </a:r>
            <a:endParaRPr lang="en-US" dirty="0"/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0442"/>
            <a:ext cx="9144000" cy="533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8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Heavy" pitchFamily="34" charset="0"/>
              </a:rPr>
              <a:t>Dunes we have examined so far:</a:t>
            </a:r>
            <a:endParaRPr lang="en-US" sz="2400" dirty="0">
              <a:latin typeface="Franklin Gothic Heavy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1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5:</a:t>
            </a:r>
            <a:r>
              <a:rPr lang="en-US" dirty="0" smtClean="0">
                <a:latin typeface="Franklin Gothic Heavy" pitchFamily="34" charset="0"/>
              </a:rPr>
              <a:t>Map of Mars, Dunes are in yellow</a:t>
            </a:r>
          </a:p>
          <a:p>
            <a:pPr algn="ctr"/>
            <a:r>
              <a:rPr lang="en-US" dirty="0" smtClean="0"/>
              <a:t> ( Mars Global Digital Dune Database).</a:t>
            </a:r>
            <a:endParaRPr lang="en-US" dirty="0"/>
          </a:p>
        </p:txBody>
      </p:sp>
      <p:pic>
        <p:nvPicPr>
          <p:cNvPr id="7" name="Picture 6" descr="Screen Shot 2012-04-06 at 4.38.26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2286000" y="3124200"/>
            <a:ext cx="1447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667000"/>
            <a:ext cx="1066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9800" y="2438400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3276600"/>
            <a:ext cx="1828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685800" y="838200"/>
          <a:ext cx="7543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33400" y="5486400"/>
          <a:ext cx="411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15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Heavy" pitchFamily="34" charset="0"/>
              </a:rPr>
              <a:t>What does our data say about the glass in the dune fields on Mars?</a:t>
            </a:r>
            <a:endParaRPr lang="en-US" dirty="0">
              <a:latin typeface="Franklin Gothic Heavy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105400"/>
            <a:ext cx="769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6: Albedo Vs. Concavity Graph</a:t>
            </a:r>
            <a:endParaRPr lang="en-US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4876800" y="5562600"/>
          <a:ext cx="3657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2286000" y="1752600"/>
            <a:ext cx="25146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27897">
            <a:off x="2805648" y="280174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glass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Franklin Gothic Heavy" pitchFamily="34" charset="0"/>
              </a:rPr>
              <a:t>What does our data say about the glass in the dune fields on Mars?</a:t>
            </a:r>
            <a:endParaRPr lang="en-US" dirty="0">
              <a:latin typeface="Franklin Gothic Heavy" pitchFamily="34" charset="0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28600" y="914400"/>
          <a:ext cx="871158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495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7: Peak Position Vs. Concavity of All Dunes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5486400"/>
          <a:ext cx="81534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524000" y="1905000"/>
            <a:ext cx="52578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961386">
            <a:off x="4213979" y="2488931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Glass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Franklin Gothic Heavy" pitchFamily="34" charset="0"/>
              </a:rPr>
              <a:t>Result: </a:t>
            </a:r>
            <a:r>
              <a:rPr lang="en-US" sz="3600" dirty="0" smtClean="0">
                <a:latin typeface="Franklin Gothic Heavy" pitchFamily="34" charset="0"/>
              </a:rPr>
              <a:t>Glass may be common in </a:t>
            </a:r>
            <a:r>
              <a:rPr lang="en-US" sz="3600" dirty="0" err="1" smtClean="0">
                <a:latin typeface="Franklin Gothic Heavy" pitchFamily="34" charset="0"/>
              </a:rPr>
              <a:t>martian</a:t>
            </a:r>
            <a:r>
              <a:rPr lang="en-US" sz="3600" dirty="0" smtClean="0">
                <a:latin typeface="Franklin Gothic Heavy" pitchFamily="34" charset="0"/>
              </a:rPr>
              <a:t> sand dunes</a:t>
            </a:r>
            <a:endParaRPr lang="en-US" sz="3600" dirty="0"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8: Distribution of examined dune fields (Horgan, Clarke, Bell 2012)</a:t>
            </a:r>
            <a:endParaRPr lang="en-US" dirty="0"/>
          </a:p>
        </p:txBody>
      </p:sp>
      <p:pic>
        <p:nvPicPr>
          <p:cNvPr id="6" name="Picture 5" descr="danielle_du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6276"/>
            <a:ext cx="9144000" cy="454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6AF402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</TotalTime>
  <Words>668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</dc:creator>
  <cp:lastModifiedBy>Danielle</cp:lastModifiedBy>
  <cp:revision>42</cp:revision>
  <dcterms:created xsi:type="dcterms:W3CDTF">2012-04-03T20:33:51Z</dcterms:created>
  <dcterms:modified xsi:type="dcterms:W3CDTF">2012-04-07T16:33:51Z</dcterms:modified>
</cp:coreProperties>
</file>